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5143500" type="screen16x9"/>
  <p:notesSz cx="6858000" cy="9144000"/>
  <p:embeddedFontLst>
    <p:embeddedFont>
      <p:font typeface="Roboto" panose="02000000000000000000" pitchFamily="2" charset="0"/>
      <p:regular r:id="rId32"/>
      <p:bold r:id="rId33"/>
      <p:italic r:id="rId34"/>
      <p:boldItalic r:id="rId35"/>
    </p:embeddedFont>
    <p:embeddedFont>
      <p:font typeface="Roboto Slab" pitchFamily="2" charset="0"/>
      <p:regular r:id="rId36"/>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CA74ECB-9739-4E6D-9C1B-B0CCB0CC5C76}">
  <a:tblStyle styleId="{CCA74ECB-9739-4E6D-9C1B-B0CCB0CC5C7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120" autoAdjust="0"/>
  </p:normalViewPr>
  <p:slideViewPr>
    <p:cSldViewPr snapToGrid="0">
      <p:cViewPr varScale="1">
        <p:scale>
          <a:sx n="145" d="100"/>
          <a:sy n="145" d="100"/>
        </p:scale>
        <p:origin x="2260" y="31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penverse.org/image/d3527e4e-fb1a-42d4-bae7-e1eb2d594cc6?q=password&amp;p=5"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reate.kahoot.it/details/7719bca2-1151-4e84-9d21-8e0a7db485cb"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penverse.org/image/5421cd9d-1e61-4baa-9467-46003c2e7529?q=authentification&amp;p=9"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unsplash.com/de/lizenz"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openverse.org/image/a98db76e-8553-4e24-b1f3-21a035433429?q=homeoffice&amp;p=5"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kommunaler-notbetrieb.de/"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2046532cff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32046532cf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de"/>
              <a:t>Teilnehmenden sollen diskutieren, wie Passwortsicherheit aktuell in ihren Behörden behandelt wird. Hierfür sollen die in den Behörden genutzten Richtlinien besprochen werden und es sollen Beispiele für Probleme mit gestohlenen Passwörtern Behörden behandelt werden,</a:t>
            </a:r>
            <a:endParaRPr/>
          </a:p>
          <a:p>
            <a:pPr marL="0" lvl="0" indent="0" algn="l" rtl="0">
              <a:lnSpc>
                <a:spcPct val="115000"/>
              </a:lnSpc>
              <a:spcBef>
                <a:spcPts val="1200"/>
              </a:spcBef>
              <a:spcAft>
                <a:spcPts val="1200"/>
              </a:spcAft>
              <a:buNone/>
            </a:pPr>
            <a:r>
              <a:rPr lang="de"/>
              <a:t>Bild von </a:t>
            </a:r>
            <a:r>
              <a:rPr lang="de" u="sng">
                <a:solidFill>
                  <a:schemeClr val="hlink"/>
                </a:solidFill>
                <a:hlinkClick r:id="rId3"/>
              </a:rPr>
              <a:t>https://openverse.org/image/d3527e4e-fb1a-42d4-bae7-e1eb2d594cc6?q=password&amp;p=5</a:t>
            </a:r>
            <a:r>
              <a:rPr lang="de"/>
              <a:t> CC 2.0 Lizenz</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2046532cff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2046532cf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de"/>
              <a:t>Hier werden die Satzmethode und die Methode Wortkombination vorgestellt. </a:t>
            </a:r>
            <a:endParaRPr/>
          </a:p>
          <a:p>
            <a:pPr marL="0" lvl="0" indent="0" algn="l" rtl="0">
              <a:lnSpc>
                <a:spcPct val="115000"/>
              </a:lnSpc>
              <a:spcBef>
                <a:spcPts val="1200"/>
              </a:spcBef>
              <a:spcAft>
                <a:spcPts val="1200"/>
              </a:spcAft>
              <a:buNone/>
            </a:pPr>
            <a:r>
              <a:rPr lang="de"/>
              <a:t>Die Schulungsteilnehmenden können dann mit diesen Methoden eigene sichere Passwörter erstellen. Durch das interaktive Erstellen der Passwörter können die Methoden effektiver gelernt werden.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2046532cff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2046532cf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de"/>
              <a:t>An dieser Stelle wird ein kurzes Quiz durchgeführt, indem das zuvor erworbene Wissen getestet wird, indem Passwörter als sicher oder unsicher bewertet werden.</a:t>
            </a:r>
            <a:endParaRPr/>
          </a:p>
          <a:p>
            <a:pPr marL="0" lvl="0" indent="0" algn="l" rtl="0">
              <a:lnSpc>
                <a:spcPct val="115000"/>
              </a:lnSpc>
              <a:spcBef>
                <a:spcPts val="1200"/>
              </a:spcBef>
              <a:spcAft>
                <a:spcPts val="0"/>
              </a:spcAft>
              <a:buNone/>
            </a:pPr>
            <a:r>
              <a:rPr lang="de" u="sng">
                <a:solidFill>
                  <a:schemeClr val="hlink"/>
                </a:solidFill>
                <a:hlinkClick r:id="rId3"/>
              </a:rPr>
              <a:t>https://create.kahoot.it/details/7719bca2-1151-4e84-9d21-8e0a7db485cb</a:t>
            </a:r>
            <a:endParaRPr/>
          </a:p>
          <a:p>
            <a:pPr marL="0" lvl="0" indent="0" algn="l" rtl="0">
              <a:lnSpc>
                <a:spcPct val="115000"/>
              </a:lnSpc>
              <a:spcBef>
                <a:spcPts val="1200"/>
              </a:spcBef>
              <a:spcAft>
                <a:spcPts val="0"/>
              </a:spcAft>
              <a:buNone/>
            </a:pPr>
            <a:r>
              <a:rPr lang="de"/>
              <a:t>(je nach bereit in der Schulung vergangenen Zeit, kann dieses Quiz übersprungen werden)</a:t>
            </a:r>
            <a:endParaRPr/>
          </a:p>
          <a:p>
            <a:pPr marL="0" lvl="0" indent="0" algn="l" rtl="0">
              <a:lnSpc>
                <a:spcPct val="115000"/>
              </a:lnSpc>
              <a:spcBef>
                <a:spcPts val="1200"/>
              </a:spcBef>
              <a:spcAft>
                <a:spcPts val="1200"/>
              </a:spcAft>
              <a:buNone/>
            </a:pPr>
            <a:r>
              <a:rPr lang="de"/>
              <a:t>Alternatives Quiz, in dem Fragen zu Passwörtern allgemein gestellt werden: https://www.bits-training.de/training/03-lektion-passwoerter/90-quiz-passwoerter/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2046532cff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2046532cf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de"/>
              <a:t>Hier wird der Passwortmanager KeePass kurz gezeigt. </a:t>
            </a:r>
            <a:endParaRPr/>
          </a:p>
          <a:p>
            <a:pPr marL="0" lvl="0" indent="0" algn="l" rtl="0">
              <a:lnSpc>
                <a:spcPct val="115000"/>
              </a:lnSpc>
              <a:spcBef>
                <a:spcPts val="1200"/>
              </a:spcBef>
              <a:spcAft>
                <a:spcPts val="0"/>
              </a:spcAft>
              <a:buNone/>
            </a:pPr>
            <a:r>
              <a:rPr lang="de"/>
              <a:t>Passwortmanager wie KeePass sind Tools, um Ihre Passwörter sicher und übersichtlich zu speichern. Statt sich zahlreiche Passwörter merken zu müssen, speichern Sie diese verschlüsselt in einer zentralen Datenbank. Der Zugriff erfolgt mit einem einzigen, sicheren Master-Passwort. KeePass bietet zusätzliche Funktionen wie die automatische Passwortgenerierung und das automatische Ausfüllen von Anmeldefeldern. Da KeePass lokal auf Ihrem Gerät läuft, behalten Sie die Kontrolle über Ihre Daten. Mit einem Passwortmanager schützen Sie Ihre Konten effektiv vor Angriffen und vermeiden unsichere Gewohnheiten wie das Wiederverwenden von Passwörtern. KeePass ist Plattformübergreifend und kann unter Windows, Mac, Linux und BSD genutzt werden.</a:t>
            </a:r>
            <a:endParaRPr/>
          </a:p>
          <a:p>
            <a:pPr marL="0" lvl="0" indent="0" algn="l" rtl="0">
              <a:lnSpc>
                <a:spcPct val="115000"/>
              </a:lnSpc>
              <a:spcBef>
                <a:spcPts val="1200"/>
              </a:spcBef>
              <a:spcAft>
                <a:spcPts val="1200"/>
              </a:spcAft>
              <a:buClr>
                <a:schemeClr val="dk1"/>
              </a:buClr>
              <a:buSzPts val="1100"/>
              <a:buFont typeface="Arial"/>
              <a:buNone/>
            </a:pPr>
            <a:r>
              <a:rPr lang="de">
                <a:solidFill>
                  <a:schemeClr val="dk1"/>
                </a:solidFill>
              </a:rPr>
              <a:t>Bildquelle: keypass.info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2046532cff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2046532cf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de"/>
              <a:t>Diese Folie stellt das Konzept der Multifaktorauthentifizierung vor und gibt verschiedene Beispiele wie diese verwendet werden können.</a:t>
            </a:r>
            <a:endParaRPr/>
          </a:p>
          <a:p>
            <a:pPr marL="0" lvl="0" indent="0" algn="l" rtl="0">
              <a:lnSpc>
                <a:spcPct val="115000"/>
              </a:lnSpc>
              <a:spcBef>
                <a:spcPts val="1200"/>
              </a:spcBef>
              <a:spcAft>
                <a:spcPts val="0"/>
              </a:spcAft>
              <a:buNone/>
            </a:pPr>
            <a:r>
              <a:rPr lang="de"/>
              <a:t>In den meisten Behörden ist der Einsatz von </a:t>
            </a:r>
            <a:r>
              <a:rPr lang="de">
                <a:solidFill>
                  <a:schemeClr val="dk1"/>
                </a:solidFill>
              </a:rPr>
              <a:t>Multifaktorauthentifizierung noch nicht gebräuchlich, dies kann thematisiert werden.</a:t>
            </a:r>
            <a:endParaRPr>
              <a:solidFill>
                <a:schemeClr val="dk1"/>
              </a:solidFill>
            </a:endParaRPr>
          </a:p>
          <a:p>
            <a:pPr marL="0" lvl="0" indent="0" algn="l" rtl="0">
              <a:lnSpc>
                <a:spcPct val="115000"/>
              </a:lnSpc>
              <a:spcBef>
                <a:spcPts val="1200"/>
              </a:spcBef>
              <a:spcAft>
                <a:spcPts val="1200"/>
              </a:spcAft>
              <a:buNone/>
            </a:pPr>
            <a:r>
              <a:rPr lang="de">
                <a:solidFill>
                  <a:schemeClr val="dk1"/>
                </a:solidFill>
              </a:rPr>
              <a:t>Bildquelle: </a:t>
            </a:r>
            <a:r>
              <a:rPr lang="de" u="sng">
                <a:solidFill>
                  <a:schemeClr val="hlink"/>
                </a:solidFill>
                <a:hlinkClick r:id="rId3"/>
              </a:rPr>
              <a:t>https://openverse.org/image/5421cd9d-1e61-4baa-9467-46003c2e7529?q=authentification&amp;p=9</a:t>
            </a:r>
            <a:r>
              <a:rPr lang="de">
                <a:solidFill>
                  <a:schemeClr val="dk1"/>
                </a:solidFill>
              </a:rPr>
              <a:t> (CC 4.0)</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1f9738006c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1f9738006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2046532cff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2046532cff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de" b="1">
                <a:solidFill>
                  <a:schemeClr val="dk1"/>
                </a:solidFill>
              </a:rPr>
              <a:t>Szenario:</a:t>
            </a:r>
            <a:r>
              <a:rPr lang="de">
                <a:solidFill>
                  <a:schemeClr val="dk1"/>
                </a:solidFill>
              </a:rPr>
              <a:t> Sie nutzen einen unbekannten Wechseldatenträger an einem Arbeitsplatzrechner und aus Neugierde verbinden Sie den Wechseldatenträger mit Ihrem Arbeitsplatzrechner.</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de" b="1">
                <a:solidFill>
                  <a:schemeClr val="dk1"/>
                </a:solidFill>
              </a:rPr>
              <a:t>Geführte Übung:</a:t>
            </a:r>
            <a:r>
              <a:rPr lang="de">
                <a:solidFill>
                  <a:schemeClr val="dk1"/>
                </a:solidFill>
              </a:rPr>
              <a:t> </a:t>
            </a:r>
            <a:endParaRPr>
              <a:solidFill>
                <a:schemeClr val="dk1"/>
              </a:solidFill>
            </a:endParaRPr>
          </a:p>
          <a:p>
            <a:pPr marL="457200" lvl="0" indent="-298450" algn="l" rtl="0">
              <a:lnSpc>
                <a:spcPct val="150000"/>
              </a:lnSpc>
              <a:spcBef>
                <a:spcPts val="1200"/>
              </a:spcBef>
              <a:spcAft>
                <a:spcPts val="0"/>
              </a:spcAft>
              <a:buClr>
                <a:schemeClr val="dk1"/>
              </a:buClr>
              <a:buSzPts val="1100"/>
              <a:buAutoNum type="arabicPeriod"/>
            </a:pPr>
            <a:r>
              <a:rPr lang="de">
                <a:solidFill>
                  <a:schemeClr val="dk1"/>
                </a:solidFill>
              </a:rPr>
              <a:t>Der/die Schulungsleiter:in legt verschiedene USB-Sticks, worunter sich der Rubber Ducky befindet, auf einem Tisch in unmittelbarer Nähe aus und stellt einen Rechner oder einen Laptop zum Ausprobieren zur Verfügung.</a:t>
            </a:r>
            <a:endParaRPr>
              <a:solidFill>
                <a:schemeClr val="dk1"/>
              </a:solidFill>
            </a:endParaRPr>
          </a:p>
          <a:p>
            <a:pPr marL="457200" lvl="0" indent="-298450" algn="l" rtl="0">
              <a:lnSpc>
                <a:spcPct val="150000"/>
              </a:lnSpc>
              <a:spcBef>
                <a:spcPts val="0"/>
              </a:spcBef>
              <a:spcAft>
                <a:spcPts val="0"/>
              </a:spcAft>
              <a:buClr>
                <a:schemeClr val="dk1"/>
              </a:buClr>
              <a:buSzPts val="1100"/>
              <a:buAutoNum type="arabicPeriod"/>
            </a:pPr>
            <a:r>
              <a:rPr lang="de">
                <a:solidFill>
                  <a:schemeClr val="dk1"/>
                </a:solidFill>
              </a:rPr>
              <a:t>Die Teilnehmenden nehmen sich in beliebiger Reihenfolge einen USB-Stick.</a:t>
            </a:r>
            <a:endParaRPr>
              <a:solidFill>
                <a:schemeClr val="dk1"/>
              </a:solidFill>
            </a:endParaRPr>
          </a:p>
          <a:p>
            <a:pPr marL="457200" lvl="0" indent="-298450" algn="l" rtl="0">
              <a:lnSpc>
                <a:spcPct val="150000"/>
              </a:lnSpc>
              <a:spcBef>
                <a:spcPts val="0"/>
              </a:spcBef>
              <a:spcAft>
                <a:spcPts val="0"/>
              </a:spcAft>
              <a:buClr>
                <a:schemeClr val="dk1"/>
              </a:buClr>
              <a:buSzPts val="1100"/>
              <a:buAutoNum type="arabicPeriod"/>
            </a:pPr>
            <a:r>
              <a:rPr lang="de">
                <a:solidFill>
                  <a:schemeClr val="dk1"/>
                </a:solidFill>
              </a:rPr>
              <a:t>Jeder Teilnehmer kommt nacheinander nach vorne und schließt den Wechseldatenträger an den zur Verfügung gestellten Rechner oder Laptop an.</a:t>
            </a:r>
            <a:endParaRPr>
              <a:solidFill>
                <a:schemeClr val="dk1"/>
              </a:solidFill>
            </a:endParaRPr>
          </a:p>
          <a:p>
            <a:pPr marL="457200" lvl="0" indent="-298450" algn="l" rtl="0">
              <a:lnSpc>
                <a:spcPct val="150000"/>
              </a:lnSpc>
              <a:spcBef>
                <a:spcPts val="0"/>
              </a:spcBef>
              <a:spcAft>
                <a:spcPts val="0"/>
              </a:spcAft>
              <a:buClr>
                <a:schemeClr val="dk1"/>
              </a:buClr>
              <a:buSzPts val="1100"/>
              <a:buAutoNum type="arabicPeriod"/>
            </a:pPr>
            <a:r>
              <a:rPr lang="de">
                <a:solidFill>
                  <a:schemeClr val="dk1"/>
                </a:solidFill>
              </a:rPr>
              <a:t>Der Teilnehmende beschreibt, was in dem Moment auf dem Arbeitsrechner passiert.</a:t>
            </a:r>
            <a:endParaRPr>
              <a:solidFill>
                <a:schemeClr val="dk1"/>
              </a:solidFill>
            </a:endParaRPr>
          </a:p>
          <a:p>
            <a:pPr marL="0" lvl="0" indent="0" algn="l" rtl="0">
              <a:lnSpc>
                <a:spcPct val="150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de" b="1">
                <a:solidFill>
                  <a:schemeClr val="dk1"/>
                </a:solidFill>
              </a:rPr>
              <a:t>Ziel:</a:t>
            </a:r>
            <a:endParaRPr b="1">
              <a:solidFill>
                <a:schemeClr val="dk1"/>
              </a:solidFill>
            </a:endParaRPr>
          </a:p>
          <a:p>
            <a:pPr marL="457200" lvl="0" indent="-298450" algn="l" rtl="0">
              <a:lnSpc>
                <a:spcPct val="150000"/>
              </a:lnSpc>
              <a:spcBef>
                <a:spcPts val="1200"/>
              </a:spcBef>
              <a:spcAft>
                <a:spcPts val="0"/>
              </a:spcAft>
              <a:buClr>
                <a:schemeClr val="dk1"/>
              </a:buClr>
              <a:buSzPts val="1100"/>
              <a:buFont typeface="Roboto"/>
              <a:buChar char="-"/>
            </a:pPr>
            <a:r>
              <a:rPr lang="de">
                <a:solidFill>
                  <a:schemeClr val="dk1"/>
                </a:solidFill>
              </a:rPr>
              <a:t>Aufklären der </a:t>
            </a:r>
            <a:r>
              <a:rPr lang="de" b="1">
                <a:solidFill>
                  <a:schemeClr val="dk1"/>
                </a:solidFill>
              </a:rPr>
              <a:t>Risiken von unsicheren USB-Sticks</a:t>
            </a:r>
            <a:endParaRPr b="1">
              <a:solidFill>
                <a:schemeClr val="dk1"/>
              </a:solidFill>
            </a:endParaRPr>
          </a:p>
          <a:p>
            <a:pPr marL="457200" lvl="0" indent="-298450" algn="l" rtl="0">
              <a:lnSpc>
                <a:spcPct val="150000"/>
              </a:lnSpc>
              <a:spcBef>
                <a:spcPts val="0"/>
              </a:spcBef>
              <a:spcAft>
                <a:spcPts val="0"/>
              </a:spcAft>
              <a:buClr>
                <a:schemeClr val="dk1"/>
              </a:buClr>
              <a:buSzPts val="1100"/>
              <a:buFont typeface="Roboto"/>
              <a:buChar char="-"/>
            </a:pPr>
            <a:r>
              <a:rPr lang="de">
                <a:solidFill>
                  <a:schemeClr val="dk1"/>
                </a:solidFill>
              </a:rPr>
              <a:t>Aufklärung über </a:t>
            </a:r>
            <a:r>
              <a:rPr lang="de" b="1">
                <a:solidFill>
                  <a:schemeClr val="dk1"/>
                </a:solidFill>
              </a:rPr>
              <a:t>sichere Nutzung von Wechseldatenträgern</a:t>
            </a:r>
            <a:endParaRPr sz="400" b="1">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spcBef>
                <a:spcPts val="120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2046532cff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2046532cff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 sz="1200" b="1"/>
              <a:t>Musterlösung</a:t>
            </a:r>
            <a:endParaRPr sz="1200" b="1"/>
          </a:p>
          <a:p>
            <a:pPr marL="0" lvl="0" indent="0" algn="l" rtl="0">
              <a:lnSpc>
                <a:spcPct val="115000"/>
              </a:lnSpc>
              <a:spcBef>
                <a:spcPts val="0"/>
              </a:spcBef>
              <a:spcAft>
                <a:spcPts val="0"/>
              </a:spcAft>
              <a:buClr>
                <a:schemeClr val="dk1"/>
              </a:buClr>
              <a:buSzPts val="1100"/>
              <a:buFont typeface="Arial"/>
              <a:buNone/>
            </a:pPr>
            <a:endParaRPr sz="1200" b="1"/>
          </a:p>
          <a:p>
            <a:pPr marL="0" lvl="0" indent="0" algn="l" rtl="0">
              <a:lnSpc>
                <a:spcPct val="115000"/>
              </a:lnSpc>
              <a:spcBef>
                <a:spcPts val="0"/>
              </a:spcBef>
              <a:spcAft>
                <a:spcPts val="0"/>
              </a:spcAft>
              <a:buClr>
                <a:schemeClr val="dk1"/>
              </a:buClr>
              <a:buSzPts val="1100"/>
              <a:buFont typeface="Arial"/>
              <a:buNone/>
            </a:pPr>
            <a:r>
              <a:rPr lang="de" b="1"/>
              <a:t>Was habe ich gelernt?</a:t>
            </a:r>
            <a:endParaRPr b="1"/>
          </a:p>
          <a:p>
            <a:pPr marL="0" lvl="0" indent="0" algn="l" rtl="0">
              <a:lnSpc>
                <a:spcPct val="115000"/>
              </a:lnSpc>
              <a:spcBef>
                <a:spcPts val="0"/>
              </a:spcBef>
              <a:spcAft>
                <a:spcPts val="0"/>
              </a:spcAft>
              <a:buClr>
                <a:schemeClr val="dk1"/>
              </a:buClr>
              <a:buSzPts val="1100"/>
              <a:buFont typeface="Arial"/>
              <a:buNone/>
            </a:pPr>
            <a:r>
              <a:rPr lang="de"/>
              <a:t>1. Gefährdungspotenzial: Unsichere Wechseldatenträger, wie USB-Sticks oder externe Festplatten, können Schadsoftware enthalten, die beim Anschließen an ein Gerät ausgeführt wird.</a:t>
            </a:r>
            <a:endParaRPr/>
          </a:p>
          <a:p>
            <a:pPr marL="0" lvl="0" indent="0" algn="l" rtl="0">
              <a:lnSpc>
                <a:spcPct val="115000"/>
              </a:lnSpc>
              <a:spcBef>
                <a:spcPts val="0"/>
              </a:spcBef>
              <a:spcAft>
                <a:spcPts val="0"/>
              </a:spcAft>
              <a:buClr>
                <a:schemeClr val="dk1"/>
              </a:buClr>
              <a:buSzPts val="1100"/>
              <a:buFont typeface="Arial"/>
              <a:buNone/>
            </a:pPr>
            <a:r>
              <a:rPr lang="de"/>
              <a:t>2. Bedeutung von Sicherheitsrichtlinien: Die Einhaltung von Sicherheitsrichtlinien, z. B. nur autorisierte Wechseldatenträger zu verwenden, ist entscheidend, um Angriffe zu verhindern.</a:t>
            </a:r>
            <a:endParaRPr/>
          </a:p>
          <a:p>
            <a:pPr marL="0" lvl="0" indent="0" algn="l" rtl="0">
              <a:lnSpc>
                <a:spcPct val="115000"/>
              </a:lnSpc>
              <a:spcBef>
                <a:spcPts val="0"/>
              </a:spcBef>
              <a:spcAft>
                <a:spcPts val="0"/>
              </a:spcAft>
              <a:buClr>
                <a:schemeClr val="dk1"/>
              </a:buClr>
              <a:buSzPts val="1100"/>
              <a:buFont typeface="Arial"/>
              <a:buNone/>
            </a:pPr>
            <a:r>
              <a:rPr lang="de"/>
              <a:t>3. Verantwortung im Umgang: Der bewusste Umgang mit Wechseldatenträgern schützt nicht nur das eigene Gerät, sondern auch das gesamte Unternehmensnetzwerk.</a:t>
            </a:r>
            <a:endParaRPr/>
          </a:p>
          <a:p>
            <a:pPr marL="0" lvl="0" indent="0" algn="l" rtl="0">
              <a:lnSpc>
                <a:spcPct val="115000"/>
              </a:lnSpc>
              <a:spcBef>
                <a:spcPts val="0"/>
              </a:spcBef>
              <a:spcAft>
                <a:spcPts val="0"/>
              </a:spcAft>
              <a:buClr>
                <a:schemeClr val="dk1"/>
              </a:buClr>
              <a:buSzPts val="1100"/>
              <a:buFont typeface="Arial"/>
              <a:buNone/>
            </a:pPr>
            <a:r>
              <a:rPr lang="de"/>
              <a:t>4. Prüfverfahren nutzen: IT-Sicherheitslösungen, wie Virenscanner oder Sandboxen, sollten immer vor dem Einsatz eines Wechseldatenträgers verwendet werden.</a:t>
            </a:r>
            <a:endParaRPr/>
          </a:p>
          <a:p>
            <a:pPr marL="0" lvl="0" indent="0" algn="l" rtl="0">
              <a:lnSpc>
                <a:spcPct val="115000"/>
              </a:lnSpc>
              <a:spcBef>
                <a:spcPts val="0"/>
              </a:spcBef>
              <a:spcAft>
                <a:spcPts val="0"/>
              </a:spcAft>
              <a:buClr>
                <a:schemeClr val="dk1"/>
              </a:buClr>
              <a:buSzPts val="1100"/>
              <a:buFont typeface="Arial"/>
              <a:buNone/>
            </a:pPr>
            <a:r>
              <a:rPr lang="de"/>
              <a:t>5. Social Engineering Risiko: Kriminelle können manipulierte Datenträger gezielt platzieren, um sie von Mitarbeitenden anschließen zu lassen (z. B. in der Nähe von Arbeitsplätzen oder im Empfangsbereich).</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de"/>
              <a:t>---</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de" b="1"/>
              <a:t>Was könnte ich beim nächsten Mal besser machen?</a:t>
            </a:r>
            <a:endParaRPr b="1"/>
          </a:p>
          <a:p>
            <a:pPr marL="0" lvl="0" indent="0" algn="l" rtl="0">
              <a:lnSpc>
                <a:spcPct val="115000"/>
              </a:lnSpc>
              <a:spcBef>
                <a:spcPts val="0"/>
              </a:spcBef>
              <a:spcAft>
                <a:spcPts val="0"/>
              </a:spcAft>
              <a:buClr>
                <a:schemeClr val="dk1"/>
              </a:buClr>
              <a:buSzPts val="1100"/>
              <a:buFont typeface="Arial"/>
              <a:buNone/>
            </a:pPr>
            <a:r>
              <a:rPr lang="de"/>
              <a:t>1. Prüfung vor dem Einsatz: </a:t>
            </a:r>
            <a:endParaRPr/>
          </a:p>
          <a:p>
            <a:pPr marL="0" lvl="0" indent="0" algn="l" rtl="0">
              <a:lnSpc>
                <a:spcPct val="115000"/>
              </a:lnSpc>
              <a:spcBef>
                <a:spcPts val="0"/>
              </a:spcBef>
              <a:spcAft>
                <a:spcPts val="0"/>
              </a:spcAft>
              <a:buClr>
                <a:schemeClr val="dk1"/>
              </a:buClr>
              <a:buSzPts val="1100"/>
              <a:buFont typeface="Arial"/>
              <a:buNone/>
            </a:pPr>
            <a:r>
              <a:rPr lang="de"/>
              <a:t>   - Keine unbekannten Wechseldatenträger verwenden, auch wenn sie harmlos aussehen.</a:t>
            </a:r>
            <a:endParaRPr/>
          </a:p>
          <a:p>
            <a:pPr marL="0" lvl="0" indent="0" algn="l" rtl="0">
              <a:lnSpc>
                <a:spcPct val="115000"/>
              </a:lnSpc>
              <a:spcBef>
                <a:spcPts val="0"/>
              </a:spcBef>
              <a:spcAft>
                <a:spcPts val="0"/>
              </a:spcAft>
              <a:buClr>
                <a:schemeClr val="dk1"/>
              </a:buClr>
              <a:buSzPts val="1100"/>
              <a:buFont typeface="Arial"/>
              <a:buNone/>
            </a:pPr>
            <a:r>
              <a:rPr lang="de"/>
              <a:t>   - Vor der Nutzung autorisierter Geräte sicherstellen, dass sie mit aktuellen Virenscannern geprüft wurden.</a:t>
            </a:r>
            <a:endParaRPr/>
          </a:p>
          <a:p>
            <a:pPr marL="0" lvl="0" indent="0" algn="l" rtl="0">
              <a:lnSpc>
                <a:spcPct val="115000"/>
              </a:lnSpc>
              <a:spcBef>
                <a:spcPts val="0"/>
              </a:spcBef>
              <a:spcAft>
                <a:spcPts val="0"/>
              </a:spcAft>
              <a:buClr>
                <a:schemeClr val="dk1"/>
              </a:buClr>
              <a:buSzPts val="1100"/>
              <a:buFont typeface="Arial"/>
              <a:buNone/>
            </a:pPr>
            <a:r>
              <a:rPr lang="de"/>
              <a:t>   </a:t>
            </a:r>
            <a:endParaRPr/>
          </a:p>
          <a:p>
            <a:pPr marL="0" lvl="0" indent="0" algn="l" rtl="0">
              <a:lnSpc>
                <a:spcPct val="115000"/>
              </a:lnSpc>
              <a:spcBef>
                <a:spcPts val="0"/>
              </a:spcBef>
              <a:spcAft>
                <a:spcPts val="0"/>
              </a:spcAft>
              <a:buClr>
                <a:schemeClr val="dk1"/>
              </a:buClr>
              <a:buSzPts val="1100"/>
              <a:buFont typeface="Arial"/>
              <a:buNone/>
            </a:pPr>
            <a:r>
              <a:rPr lang="de"/>
              <a:t>2. Bewusstsein schärfen:</a:t>
            </a:r>
            <a:endParaRPr/>
          </a:p>
          <a:p>
            <a:pPr marL="0" lvl="0" indent="0" algn="l" rtl="0">
              <a:lnSpc>
                <a:spcPct val="115000"/>
              </a:lnSpc>
              <a:spcBef>
                <a:spcPts val="0"/>
              </a:spcBef>
              <a:spcAft>
                <a:spcPts val="0"/>
              </a:spcAft>
              <a:buClr>
                <a:schemeClr val="dk1"/>
              </a:buClr>
              <a:buSzPts val="1100"/>
              <a:buFont typeface="Arial"/>
              <a:buNone/>
            </a:pPr>
            <a:r>
              <a:rPr lang="de"/>
              <a:t>   - Kollegen auf die Risiken aufmerksam machen und Wissen über Sicherheitsrichtlinien teilen.</a:t>
            </a:r>
            <a:endParaRPr/>
          </a:p>
          <a:p>
            <a:pPr marL="0" lvl="0" indent="0" algn="l" rtl="0">
              <a:lnSpc>
                <a:spcPct val="115000"/>
              </a:lnSpc>
              <a:spcBef>
                <a:spcPts val="0"/>
              </a:spcBef>
              <a:spcAft>
                <a:spcPts val="0"/>
              </a:spcAft>
              <a:buClr>
                <a:schemeClr val="dk1"/>
              </a:buClr>
              <a:buSzPts val="1100"/>
              <a:buFont typeface="Arial"/>
              <a:buNone/>
            </a:pPr>
            <a:r>
              <a:rPr lang="de"/>
              <a:t>   - Regelmäßig Awareness-Schulungen besuchen oder auffrischen.</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de"/>
              <a:t>3. Richtlinien konsequent umsetzen:</a:t>
            </a:r>
            <a:endParaRPr/>
          </a:p>
          <a:p>
            <a:pPr marL="0" lvl="0" indent="0" algn="l" rtl="0">
              <a:lnSpc>
                <a:spcPct val="115000"/>
              </a:lnSpc>
              <a:spcBef>
                <a:spcPts val="0"/>
              </a:spcBef>
              <a:spcAft>
                <a:spcPts val="0"/>
              </a:spcAft>
              <a:buClr>
                <a:schemeClr val="dk1"/>
              </a:buClr>
              <a:buSzPts val="1100"/>
              <a:buFont typeface="Arial"/>
              <a:buNone/>
            </a:pPr>
            <a:r>
              <a:rPr lang="de"/>
              <a:t>   - Nur durch das Unternehmen bereitgestellte Wechseldatenträger verwenden.</a:t>
            </a:r>
            <a:endParaRPr/>
          </a:p>
          <a:p>
            <a:pPr marL="0" lvl="0" indent="0" algn="l" rtl="0">
              <a:lnSpc>
                <a:spcPct val="115000"/>
              </a:lnSpc>
              <a:spcBef>
                <a:spcPts val="0"/>
              </a:spcBef>
              <a:spcAft>
                <a:spcPts val="0"/>
              </a:spcAft>
              <a:buClr>
                <a:schemeClr val="dk1"/>
              </a:buClr>
              <a:buSzPts val="1100"/>
              <a:buFont typeface="Arial"/>
              <a:buNone/>
            </a:pPr>
            <a:r>
              <a:rPr lang="de"/>
              <a:t>   - Persönliche Geräte strikt von beruflich genutzten Systemen trennen.</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de"/>
              <a:t>4. Verdächtige Vorfälle melden:</a:t>
            </a:r>
            <a:endParaRPr/>
          </a:p>
          <a:p>
            <a:pPr marL="0" lvl="0" indent="0" algn="l" rtl="0">
              <a:lnSpc>
                <a:spcPct val="115000"/>
              </a:lnSpc>
              <a:spcBef>
                <a:spcPts val="0"/>
              </a:spcBef>
              <a:spcAft>
                <a:spcPts val="0"/>
              </a:spcAft>
              <a:buClr>
                <a:schemeClr val="dk1"/>
              </a:buClr>
              <a:buSzPts val="1100"/>
              <a:buFont typeface="Arial"/>
              <a:buNone/>
            </a:pPr>
            <a:r>
              <a:rPr lang="de"/>
              <a:t>   - Wenn ein verdächtiger Wechseldatenträger gefunden wird, diesen sofort der IT-Abteilung melden und keinesfalls eigenmächtig verwenden.</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de"/>
              <a:t>5. Technische Lösungen stärker nutzen:</a:t>
            </a:r>
            <a:endParaRPr/>
          </a:p>
          <a:p>
            <a:pPr marL="0" lvl="0" indent="0" algn="l" rtl="0">
              <a:lnSpc>
                <a:spcPct val="115000"/>
              </a:lnSpc>
              <a:spcBef>
                <a:spcPts val="0"/>
              </a:spcBef>
              <a:spcAft>
                <a:spcPts val="0"/>
              </a:spcAft>
              <a:buClr>
                <a:schemeClr val="dk1"/>
              </a:buClr>
              <a:buSzPts val="1100"/>
              <a:buFont typeface="Arial"/>
              <a:buNone/>
            </a:pPr>
            <a:r>
              <a:rPr lang="de"/>
              <a:t>   - USB-Ports nur bei Bedarf freigeben oder komplett deaktivieren, wenn sie nicht benötigt werden.</a:t>
            </a:r>
            <a:endParaRPr/>
          </a:p>
          <a:p>
            <a:pPr marL="0" lvl="0" indent="0" algn="l" rtl="0">
              <a:lnSpc>
                <a:spcPct val="115000"/>
              </a:lnSpc>
              <a:spcBef>
                <a:spcPts val="0"/>
              </a:spcBef>
              <a:spcAft>
                <a:spcPts val="0"/>
              </a:spcAft>
              <a:buClr>
                <a:schemeClr val="dk1"/>
              </a:buClr>
              <a:buSzPts val="1100"/>
              <a:buFont typeface="Arial"/>
              <a:buNone/>
            </a:pPr>
            <a:r>
              <a:rPr lang="de"/>
              <a:t>   - Verschlüsselung oder Authentifizierungsmechanismen für autorisierte Datenträger verwenden.</a:t>
            </a:r>
            <a:endParaRPr/>
          </a:p>
          <a:p>
            <a:pPr marL="0" lvl="0" indent="0" algn="l" rtl="0">
              <a:lnSpc>
                <a:spcPct val="115000"/>
              </a:lnSpc>
              <a:spcBef>
                <a:spcPts val="1200"/>
              </a:spcBef>
              <a:spcAft>
                <a:spcPts val="120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23a89ae42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23a89ae42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23a89ae428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23a89ae428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1d954c138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1d954c138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23a89ae428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23a89ae428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23a89ae428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23a89ae428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1200"/>
              </a:spcBef>
              <a:spcAft>
                <a:spcPts val="1200"/>
              </a:spcAft>
              <a:buClr>
                <a:srgbClr val="000000"/>
              </a:buClr>
              <a:buSzPts val="1100"/>
              <a:buFont typeface="Arial"/>
              <a:buNone/>
              <a:tabLst/>
              <a:defRPr/>
            </a:pPr>
            <a:r>
              <a:rPr lang="de-DE" b="1" i="0" dirty="0" err="1">
                <a:solidFill>
                  <a:srgbClr val="404040"/>
                </a:solidFill>
                <a:effectLst/>
                <a:latin typeface="Inter"/>
              </a:rPr>
              <a:t>Pretexting</a:t>
            </a:r>
            <a:br>
              <a:rPr lang="de-DE" b="0" i="0" dirty="0">
                <a:solidFill>
                  <a:srgbClr val="404040"/>
                </a:solidFill>
                <a:effectLst/>
                <a:latin typeface="Inter"/>
              </a:rPr>
            </a:br>
            <a:r>
              <a:rPr lang="de-DE" b="0" i="0" dirty="0">
                <a:solidFill>
                  <a:srgbClr val="404040"/>
                </a:solidFill>
                <a:effectLst/>
                <a:latin typeface="Inter"/>
              </a:rPr>
              <a:t>Angreifer erfinden eine glaubwürdige Geschichte oder Rolle (z. B. IT-Support-Mitarbeiter, Kollege oder Lieferant), um vertrauliche Daten wie Passwörter oder Zugangsdaten zu erhalten.</a:t>
            </a:r>
            <a:br>
              <a:rPr lang="de-DE" b="0" i="0" dirty="0">
                <a:solidFill>
                  <a:srgbClr val="404040"/>
                </a:solidFill>
                <a:effectLst/>
                <a:latin typeface="Inter"/>
              </a:rPr>
            </a:br>
            <a:r>
              <a:rPr lang="de-DE" b="0" i="1" dirty="0">
                <a:solidFill>
                  <a:srgbClr val="404040"/>
                </a:solidFill>
                <a:effectLst/>
                <a:latin typeface="Inter"/>
              </a:rPr>
              <a:t>Beispiel:</a:t>
            </a:r>
            <a:r>
              <a:rPr lang="de-DE" b="0" i="0" dirty="0">
                <a:solidFill>
                  <a:srgbClr val="404040"/>
                </a:solidFill>
                <a:effectLst/>
                <a:latin typeface="Inter"/>
              </a:rPr>
              <a:t> "Hallo, hier ist der IT-Support. Wir müssen Ihr Passwort zur Fehlerbehebung überprüfen."</a:t>
            </a:r>
          </a:p>
          <a:p>
            <a:pPr marL="0" lvl="0" indent="0" algn="l" rtl="0">
              <a:lnSpc>
                <a:spcPct val="115000"/>
              </a:lnSpc>
              <a:spcBef>
                <a:spcPts val="1200"/>
              </a:spcBef>
              <a:spcAft>
                <a:spcPts val="1200"/>
              </a:spcAft>
              <a:buNone/>
            </a:pPr>
            <a:endParaRPr lang="de-DE" dirty="0"/>
          </a:p>
          <a:p>
            <a:pPr marL="0" marR="0" lvl="0" indent="0" algn="l" defTabSz="914400" rtl="0" eaLnBrk="1" fontAlgn="auto" latinLnBrk="0" hangingPunct="1">
              <a:lnSpc>
                <a:spcPct val="115000"/>
              </a:lnSpc>
              <a:spcBef>
                <a:spcPts val="1200"/>
              </a:spcBef>
              <a:spcAft>
                <a:spcPts val="1200"/>
              </a:spcAft>
              <a:buClr>
                <a:srgbClr val="000000"/>
              </a:buClr>
              <a:buSzPts val="1100"/>
              <a:buFont typeface="Arial"/>
              <a:buNone/>
              <a:tabLst/>
              <a:defRPr/>
            </a:pPr>
            <a:r>
              <a:rPr lang="de-DE" b="1" i="0" dirty="0" err="1">
                <a:solidFill>
                  <a:srgbClr val="404040"/>
                </a:solidFill>
                <a:effectLst/>
                <a:latin typeface="Inter"/>
              </a:rPr>
              <a:t>Tailgating</a:t>
            </a:r>
            <a:r>
              <a:rPr lang="de-DE" b="1" i="0" dirty="0">
                <a:solidFill>
                  <a:srgbClr val="404040"/>
                </a:solidFill>
                <a:effectLst/>
                <a:latin typeface="Inter"/>
              </a:rPr>
              <a:t>/</a:t>
            </a:r>
            <a:r>
              <a:rPr lang="de-DE" b="1" i="0" dirty="0" err="1">
                <a:solidFill>
                  <a:srgbClr val="404040"/>
                </a:solidFill>
                <a:effectLst/>
                <a:latin typeface="Inter"/>
              </a:rPr>
              <a:t>Piggybacking</a:t>
            </a:r>
            <a:br>
              <a:rPr lang="de-DE" b="0" i="0" dirty="0">
                <a:solidFill>
                  <a:srgbClr val="404040"/>
                </a:solidFill>
                <a:effectLst/>
                <a:latin typeface="Inter"/>
              </a:rPr>
            </a:br>
            <a:r>
              <a:rPr lang="de-DE" b="0" i="0" dirty="0">
                <a:solidFill>
                  <a:srgbClr val="404040"/>
                </a:solidFill>
                <a:effectLst/>
                <a:latin typeface="Inter"/>
              </a:rPr>
              <a:t>Physisches Eindringen in gesicherte Bereiche, indem man sich an autorisierte Personen "anhängt" (z. B. durch Vortäuschen, die Zugangskarte vergessen zu haben).</a:t>
            </a:r>
            <a:br>
              <a:rPr lang="de-DE" b="0" i="0" dirty="0">
                <a:solidFill>
                  <a:srgbClr val="404040"/>
                </a:solidFill>
                <a:effectLst/>
                <a:latin typeface="Inter"/>
              </a:rPr>
            </a:br>
            <a:r>
              <a:rPr lang="de-DE" b="0" i="1" dirty="0">
                <a:solidFill>
                  <a:srgbClr val="404040"/>
                </a:solidFill>
                <a:effectLst/>
                <a:latin typeface="Inter"/>
              </a:rPr>
              <a:t>Beispiel:</a:t>
            </a:r>
            <a:r>
              <a:rPr lang="de-DE" b="0" i="0" dirty="0">
                <a:solidFill>
                  <a:srgbClr val="404040"/>
                </a:solidFill>
                <a:effectLst/>
                <a:latin typeface="Inter"/>
              </a:rPr>
              <a:t> "Können Sie mir bitte die Tür aufhalten? Ich habe meinen Ausweis im Büro vergessen."</a:t>
            </a:r>
          </a:p>
          <a:p>
            <a:pPr marL="0" lvl="0" indent="0" algn="l" rtl="0">
              <a:lnSpc>
                <a:spcPct val="115000"/>
              </a:lnSpc>
              <a:spcBef>
                <a:spcPts val="1200"/>
              </a:spcBef>
              <a:spcAft>
                <a:spcPts val="1200"/>
              </a:spcAft>
              <a:buNone/>
            </a:pPr>
            <a:endParaRPr lang="de-DE" dirty="0"/>
          </a:p>
          <a:p>
            <a:pPr marL="0" marR="0" lvl="0" indent="0" algn="l" defTabSz="914400" rtl="0" eaLnBrk="1" fontAlgn="auto" latinLnBrk="0" hangingPunct="1">
              <a:lnSpc>
                <a:spcPct val="115000"/>
              </a:lnSpc>
              <a:spcBef>
                <a:spcPts val="1200"/>
              </a:spcBef>
              <a:spcAft>
                <a:spcPts val="1200"/>
              </a:spcAft>
              <a:buClr>
                <a:srgbClr val="000000"/>
              </a:buClr>
              <a:buSzPts val="1100"/>
              <a:buFont typeface="Arial"/>
              <a:buNone/>
              <a:tabLst/>
              <a:defRPr/>
            </a:pPr>
            <a:r>
              <a:rPr lang="de-DE" b="1" i="0" dirty="0" err="1">
                <a:solidFill>
                  <a:srgbClr val="404040"/>
                </a:solidFill>
                <a:effectLst/>
                <a:latin typeface="Inter"/>
              </a:rPr>
              <a:t>Vishing</a:t>
            </a:r>
            <a:r>
              <a:rPr lang="de-DE" b="1" i="0" dirty="0">
                <a:solidFill>
                  <a:srgbClr val="404040"/>
                </a:solidFill>
                <a:effectLst/>
                <a:latin typeface="Inter"/>
              </a:rPr>
              <a:t> (Voice Phishing)</a:t>
            </a:r>
            <a:br>
              <a:rPr lang="de-DE" b="0" i="0" dirty="0">
                <a:solidFill>
                  <a:srgbClr val="404040"/>
                </a:solidFill>
                <a:effectLst/>
                <a:latin typeface="Inter"/>
              </a:rPr>
            </a:br>
            <a:r>
              <a:rPr lang="de-DE" b="0" i="0" dirty="0">
                <a:solidFill>
                  <a:srgbClr val="404040"/>
                </a:solidFill>
                <a:effectLst/>
                <a:latin typeface="Inter"/>
              </a:rPr>
              <a:t>Betrug per Telefonanruf, bei dem sich Angreifer als vertrauenswürdige Institution (Bank, Behörde) ausgeben.</a:t>
            </a:r>
            <a:br>
              <a:rPr lang="de-DE" b="0" i="0" dirty="0">
                <a:solidFill>
                  <a:srgbClr val="404040"/>
                </a:solidFill>
                <a:effectLst/>
                <a:latin typeface="Inter"/>
              </a:rPr>
            </a:br>
            <a:r>
              <a:rPr lang="de-DE" b="0" i="1" dirty="0">
                <a:solidFill>
                  <a:srgbClr val="404040"/>
                </a:solidFill>
                <a:effectLst/>
                <a:latin typeface="Inter"/>
              </a:rPr>
              <a:t>Beispiel:</a:t>
            </a:r>
            <a:r>
              <a:rPr lang="de-DE" b="0" i="0" dirty="0">
                <a:solidFill>
                  <a:srgbClr val="404040"/>
                </a:solidFill>
                <a:effectLst/>
                <a:latin typeface="Inter"/>
              </a:rPr>
              <a:t> "Ihr Konto wurde gehackt. Geben Sie zur Sicherheit bitte Ihre PIN ein."</a:t>
            </a:r>
          </a:p>
          <a:p>
            <a:pPr marL="0" lvl="0" indent="0" algn="l" rtl="0">
              <a:lnSpc>
                <a:spcPct val="115000"/>
              </a:lnSpc>
              <a:spcBef>
                <a:spcPts val="1200"/>
              </a:spcBef>
              <a:spcAft>
                <a:spcPts val="1200"/>
              </a:spcAft>
              <a:buNone/>
            </a:pPr>
            <a:endParaRPr lang="de-DE" dirty="0"/>
          </a:p>
          <a:p>
            <a:pPr marL="0" lvl="0" indent="0" algn="l" rtl="0">
              <a:lnSpc>
                <a:spcPct val="115000"/>
              </a:lnSpc>
              <a:spcBef>
                <a:spcPts val="1200"/>
              </a:spcBef>
              <a:spcAft>
                <a:spcPts val="1200"/>
              </a:spcAft>
              <a:buNone/>
            </a:pPr>
            <a:r>
              <a:rPr lang="de-DE" dirty="0"/>
              <a:t>Bildquelle: https://unsplash.com/de/fotos/ein-mann-in-einem-kapuzenpulli-mit-einem-laptop-bCrM2e1M0a4 </a:t>
            </a:r>
            <a:r>
              <a:rPr lang="de-DE" b="0" i="0" u="none" strike="noStrike" dirty="0" err="1">
                <a:effectLst/>
                <a:latin typeface="ui-sans-serif"/>
                <a:hlinkClick r:id="rId3"/>
              </a:rPr>
              <a:t>Unsplash</a:t>
            </a:r>
            <a:r>
              <a:rPr lang="de-DE" b="0" i="0" u="none" strike="noStrike">
                <a:effectLst/>
                <a:latin typeface="ui-sans-serif"/>
                <a:hlinkClick r:id="rId3"/>
              </a:rPr>
              <a:t> Lizenz</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1f9738006c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1f9738006c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32046532cf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32046532cf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de"/>
              <a:t>Die Vorteile Verschlüsselung von Daten und Festplatten von Verschlüsselung von Daten werden auf dieser Folie kurz vorgestellt:</a:t>
            </a:r>
            <a:br>
              <a:rPr lang="de"/>
            </a:br>
            <a:br>
              <a:rPr lang="de"/>
            </a:br>
            <a:r>
              <a:rPr lang="de" sz="1300" b="1">
                <a:solidFill>
                  <a:schemeClr val="dk1"/>
                </a:solidFill>
              </a:rPr>
              <a:t>Warum ist Verschlüsselung sinnvoll?</a:t>
            </a:r>
            <a:endParaRPr sz="1300" b="1">
              <a:solidFill>
                <a:schemeClr val="dk1"/>
              </a:solidFill>
            </a:endParaRPr>
          </a:p>
          <a:p>
            <a:pPr marL="457200" lvl="0" indent="-298450" algn="l" rtl="0">
              <a:lnSpc>
                <a:spcPct val="115000"/>
              </a:lnSpc>
              <a:spcBef>
                <a:spcPts val="1200"/>
              </a:spcBef>
              <a:spcAft>
                <a:spcPts val="0"/>
              </a:spcAft>
              <a:buClr>
                <a:schemeClr val="dk1"/>
              </a:buClr>
              <a:buSzPts val="1100"/>
              <a:buAutoNum type="arabicPeriod"/>
            </a:pPr>
            <a:r>
              <a:rPr lang="de" b="1">
                <a:solidFill>
                  <a:schemeClr val="dk1"/>
                </a:solidFill>
              </a:rPr>
              <a:t>Vertraulichkeit</a:t>
            </a:r>
            <a:br>
              <a:rPr lang="de" b="1">
                <a:solidFill>
                  <a:schemeClr val="dk1"/>
                </a:solidFill>
              </a:rPr>
            </a:br>
            <a:r>
              <a:rPr lang="de">
                <a:solidFill>
                  <a:schemeClr val="dk1"/>
                </a:solidFill>
              </a:rPr>
              <a:t>Verschlüsselung sorgt dafür, dass Daten nur von autorisierten Personen oder Systemen gelesen werden können. Sie schützt vor dem Zugriff durch unbefugte Dritte, selbst wenn diese die Daten abfangen oder stehlen.</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de" b="1">
                <a:solidFill>
                  <a:schemeClr val="dk1"/>
                </a:solidFill>
              </a:rPr>
              <a:t>Integrität</a:t>
            </a:r>
            <a:br>
              <a:rPr lang="de" b="1">
                <a:solidFill>
                  <a:schemeClr val="dk1"/>
                </a:solidFill>
              </a:rPr>
            </a:br>
            <a:r>
              <a:rPr lang="de">
                <a:solidFill>
                  <a:schemeClr val="dk1"/>
                </a:solidFill>
              </a:rPr>
              <a:t>Verschlüsselung kann sicherstellen, dass Daten während der Übertragung oder Speicherung nicht unbemerkt manipuliert werden.</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de" b="1">
                <a:solidFill>
                  <a:schemeClr val="dk1"/>
                </a:solidFill>
              </a:rPr>
              <a:t>Datenschutz und Compliance</a:t>
            </a:r>
            <a:br>
              <a:rPr lang="de" b="1">
                <a:solidFill>
                  <a:schemeClr val="dk1"/>
                </a:solidFill>
              </a:rPr>
            </a:br>
            <a:r>
              <a:rPr lang="de">
                <a:solidFill>
                  <a:schemeClr val="dk1"/>
                </a:solidFill>
              </a:rPr>
              <a:t>Viele Datenschutzgesetze (z. B. DSGVO, HIPAA) schreiben vor, dass sensible Daten verschlüsselt werden müssen, um gesetzliche Anforderungen zu erfüllen.</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de" b="1">
                <a:solidFill>
                  <a:schemeClr val="dk1"/>
                </a:solidFill>
              </a:rPr>
              <a:t>Schutz vor Cyberangriffen</a:t>
            </a:r>
            <a:br>
              <a:rPr lang="de" b="1">
                <a:solidFill>
                  <a:schemeClr val="dk1"/>
                </a:solidFill>
              </a:rPr>
            </a:br>
            <a:r>
              <a:rPr lang="de">
                <a:solidFill>
                  <a:schemeClr val="dk1"/>
                </a:solidFill>
              </a:rPr>
              <a:t>Verschlüsselte Daten sind für Angreifer ohne die richtigen Schlüssel unbrauchbar. Selbst bei Datendiebstahl bleiben die Informationen geschützt.</a:t>
            </a:r>
            <a:endParaRPr>
              <a:solidFill>
                <a:schemeClr val="dk1"/>
              </a:solidFill>
            </a:endParaRPr>
          </a:p>
          <a:p>
            <a:pPr marL="457200" lvl="0" indent="0" algn="l" rtl="0">
              <a:lnSpc>
                <a:spcPct val="115000"/>
              </a:lnSpc>
              <a:spcBef>
                <a:spcPts val="1200"/>
              </a:spcBef>
              <a:spcAft>
                <a:spcPts val="0"/>
              </a:spcAft>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de" sz="1300" b="1">
                <a:solidFill>
                  <a:schemeClr val="dk1"/>
                </a:solidFill>
              </a:rPr>
              <a:t>Welche Daten müssen besonders geschützt werden?</a:t>
            </a:r>
            <a:endParaRPr sz="1300" b="1">
              <a:solidFill>
                <a:schemeClr val="dk1"/>
              </a:solidFill>
            </a:endParaRPr>
          </a:p>
          <a:p>
            <a:pPr marL="457200" lvl="0" indent="-298450" algn="l" rtl="0">
              <a:lnSpc>
                <a:spcPct val="115000"/>
              </a:lnSpc>
              <a:spcBef>
                <a:spcPts val="1200"/>
              </a:spcBef>
              <a:spcAft>
                <a:spcPts val="0"/>
              </a:spcAft>
              <a:buClr>
                <a:schemeClr val="dk1"/>
              </a:buClr>
              <a:buSzPts val="1100"/>
              <a:buAutoNum type="arabicPeriod"/>
            </a:pPr>
            <a:r>
              <a:rPr lang="de" b="1">
                <a:solidFill>
                  <a:schemeClr val="dk1"/>
                </a:solidFill>
              </a:rPr>
              <a:t>Persönliche Daten (PII – Personally Identifiable Information)</a:t>
            </a:r>
            <a:endParaRPr b="1">
              <a:solidFill>
                <a:schemeClr val="dk1"/>
              </a:solidFill>
            </a:endParaRPr>
          </a:p>
          <a:p>
            <a:pPr marL="914400" lvl="1" indent="-298450" algn="l" rtl="0">
              <a:lnSpc>
                <a:spcPct val="115000"/>
              </a:lnSpc>
              <a:spcBef>
                <a:spcPts val="0"/>
              </a:spcBef>
              <a:spcAft>
                <a:spcPts val="0"/>
              </a:spcAft>
              <a:buClr>
                <a:schemeClr val="dk1"/>
              </a:buClr>
              <a:buSzPts val="1100"/>
              <a:buChar char="○"/>
            </a:pPr>
            <a:r>
              <a:rPr lang="de">
                <a:solidFill>
                  <a:schemeClr val="dk1"/>
                </a:solidFill>
              </a:rPr>
              <a:t>Name, Adresse, Geburtsdatum, Telefonnummer</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de">
                <a:solidFill>
                  <a:schemeClr val="dk1"/>
                </a:solidFill>
              </a:rPr>
              <a:t>Sozialversicherungsnummern, Personalausweisdaten</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de">
                <a:solidFill>
                  <a:schemeClr val="dk1"/>
                </a:solidFill>
              </a:rPr>
              <a:t>Gesundheitsdaten</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de" b="1">
                <a:solidFill>
                  <a:schemeClr val="dk1"/>
                </a:solidFill>
              </a:rPr>
              <a:t>Zahlungsdaten</a:t>
            </a:r>
            <a:endParaRPr b="1">
              <a:solidFill>
                <a:schemeClr val="dk1"/>
              </a:solidFill>
            </a:endParaRPr>
          </a:p>
          <a:p>
            <a:pPr marL="914400" lvl="1" indent="-298450" algn="l" rtl="0">
              <a:lnSpc>
                <a:spcPct val="115000"/>
              </a:lnSpc>
              <a:spcBef>
                <a:spcPts val="0"/>
              </a:spcBef>
              <a:spcAft>
                <a:spcPts val="0"/>
              </a:spcAft>
              <a:buClr>
                <a:schemeClr val="dk1"/>
              </a:buClr>
              <a:buSzPts val="1100"/>
              <a:buChar char="○"/>
            </a:pPr>
            <a:r>
              <a:rPr lang="de">
                <a:solidFill>
                  <a:schemeClr val="dk1"/>
                </a:solidFill>
              </a:rPr>
              <a:t>Kreditkarteninformationen</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de">
                <a:solidFill>
                  <a:schemeClr val="dk1"/>
                </a:solidFill>
              </a:rPr>
              <a:t>Bankkontodaten</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de" b="1">
                <a:solidFill>
                  <a:schemeClr val="dk1"/>
                </a:solidFill>
              </a:rPr>
              <a:t>Unternehmensgeheimnisse (oder Behördengeheimnisse)</a:t>
            </a:r>
            <a:endParaRPr b="1">
              <a:solidFill>
                <a:schemeClr val="dk1"/>
              </a:solidFill>
            </a:endParaRPr>
          </a:p>
          <a:p>
            <a:pPr marL="914400" lvl="1" indent="-298450" algn="l" rtl="0">
              <a:lnSpc>
                <a:spcPct val="115000"/>
              </a:lnSpc>
              <a:spcBef>
                <a:spcPts val="0"/>
              </a:spcBef>
              <a:spcAft>
                <a:spcPts val="0"/>
              </a:spcAft>
              <a:buClr>
                <a:schemeClr val="dk1"/>
              </a:buClr>
              <a:buSzPts val="1100"/>
              <a:buChar char="○"/>
            </a:pPr>
            <a:r>
              <a:rPr lang="de">
                <a:solidFill>
                  <a:schemeClr val="dk1"/>
                </a:solidFill>
              </a:rPr>
              <a:t>Geschäftspläne</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de">
                <a:solidFill>
                  <a:schemeClr val="dk1"/>
                </a:solidFill>
              </a:rPr>
              <a:t>Kundenlisten</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de">
                <a:solidFill>
                  <a:schemeClr val="dk1"/>
                </a:solidFill>
              </a:rPr>
              <a:t>Finanzdaten und Marktforschung</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de" b="1">
                <a:solidFill>
                  <a:schemeClr val="dk1"/>
                </a:solidFill>
              </a:rPr>
              <a:t>Gesundheitsdaten</a:t>
            </a:r>
            <a:endParaRPr b="1">
              <a:solidFill>
                <a:schemeClr val="dk1"/>
              </a:solidFill>
            </a:endParaRPr>
          </a:p>
          <a:p>
            <a:pPr marL="914400" lvl="1" indent="-298450" algn="l" rtl="0">
              <a:lnSpc>
                <a:spcPct val="115000"/>
              </a:lnSpc>
              <a:spcBef>
                <a:spcPts val="0"/>
              </a:spcBef>
              <a:spcAft>
                <a:spcPts val="0"/>
              </a:spcAft>
              <a:buClr>
                <a:schemeClr val="dk1"/>
              </a:buClr>
              <a:buSzPts val="1100"/>
              <a:buChar char="○"/>
            </a:pPr>
            <a:r>
              <a:rPr lang="de">
                <a:solidFill>
                  <a:schemeClr val="dk1"/>
                </a:solidFill>
              </a:rPr>
              <a:t>Krankenakten</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de">
                <a:solidFill>
                  <a:schemeClr val="dk1"/>
                </a:solidFill>
              </a:rPr>
              <a:t>Diagnosen und medizinische Behandlungen</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de" b="1">
                <a:solidFill>
                  <a:schemeClr val="dk1"/>
                </a:solidFill>
              </a:rPr>
              <a:t>Anmeldedaten</a:t>
            </a:r>
            <a:endParaRPr b="1">
              <a:solidFill>
                <a:schemeClr val="dk1"/>
              </a:solidFill>
            </a:endParaRPr>
          </a:p>
          <a:p>
            <a:pPr marL="914400" lvl="1" indent="-298450" algn="l" rtl="0">
              <a:lnSpc>
                <a:spcPct val="115000"/>
              </a:lnSpc>
              <a:spcBef>
                <a:spcPts val="0"/>
              </a:spcBef>
              <a:spcAft>
                <a:spcPts val="0"/>
              </a:spcAft>
              <a:buClr>
                <a:schemeClr val="dk1"/>
              </a:buClr>
              <a:buSzPts val="1100"/>
              <a:buChar char="○"/>
            </a:pPr>
            <a:r>
              <a:rPr lang="de">
                <a:solidFill>
                  <a:schemeClr val="dk1"/>
                </a:solidFill>
              </a:rPr>
              <a:t>Passwörter</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de">
                <a:solidFill>
                  <a:schemeClr val="dk1"/>
                </a:solidFill>
              </a:rPr>
              <a:t>Authentifizierungs-Token</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de" b="1">
                <a:solidFill>
                  <a:schemeClr val="dk1"/>
                </a:solidFill>
              </a:rPr>
              <a:t>Kommunikation</a:t>
            </a:r>
            <a:endParaRPr b="1">
              <a:solidFill>
                <a:schemeClr val="dk1"/>
              </a:solidFill>
            </a:endParaRPr>
          </a:p>
          <a:p>
            <a:pPr marL="914400" lvl="1" indent="-298450" algn="l" rtl="0">
              <a:lnSpc>
                <a:spcPct val="115000"/>
              </a:lnSpc>
              <a:spcBef>
                <a:spcPts val="0"/>
              </a:spcBef>
              <a:spcAft>
                <a:spcPts val="0"/>
              </a:spcAft>
              <a:buClr>
                <a:schemeClr val="dk1"/>
              </a:buClr>
              <a:buSzPts val="1100"/>
              <a:buChar char="○"/>
            </a:pPr>
            <a:r>
              <a:rPr lang="de">
                <a:solidFill>
                  <a:schemeClr val="dk1"/>
                </a:solidFill>
              </a:rPr>
              <a:t>E-Mails</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de">
                <a:solidFill>
                  <a:schemeClr val="dk1"/>
                </a:solidFill>
              </a:rPr>
              <a:t>Chats</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de">
                <a:solidFill>
                  <a:schemeClr val="dk1"/>
                </a:solidFill>
              </a:rPr>
              <a:t>VoIP-Gespräche</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de" b="1">
                <a:solidFill>
                  <a:schemeClr val="dk1"/>
                </a:solidFill>
              </a:rPr>
              <a:t>Kritische Infrastrukturdaten</a:t>
            </a:r>
            <a:endParaRPr b="1">
              <a:solidFill>
                <a:schemeClr val="dk1"/>
              </a:solidFill>
            </a:endParaRPr>
          </a:p>
          <a:p>
            <a:pPr marL="914400" lvl="1" indent="-298450" algn="l" rtl="0">
              <a:lnSpc>
                <a:spcPct val="115000"/>
              </a:lnSpc>
              <a:spcBef>
                <a:spcPts val="0"/>
              </a:spcBef>
              <a:spcAft>
                <a:spcPts val="0"/>
              </a:spcAft>
              <a:buClr>
                <a:schemeClr val="dk1"/>
              </a:buClr>
              <a:buSzPts val="1100"/>
              <a:buChar char="○"/>
            </a:pPr>
            <a:r>
              <a:rPr lang="de">
                <a:solidFill>
                  <a:schemeClr val="dk1"/>
                </a:solidFill>
              </a:rPr>
              <a:t>Netzwerkinformationen</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de">
                <a:solidFill>
                  <a:schemeClr val="dk1"/>
                </a:solidFill>
              </a:rPr>
              <a:t>Steuerungssysteme in Energie, Wasser und Verkehr</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de">
                <a:solidFill>
                  <a:schemeClr val="dk1"/>
                </a:solidFill>
              </a:rPr>
              <a:t>Danach werden kurz Bitlocker und die Verschlüsselung individueller Dateien  unter Windows 11  gezeigt.</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de">
                <a:solidFill>
                  <a:schemeClr val="dk1"/>
                </a:solidFill>
              </a:rPr>
              <a:t>Bildquelle: eigene Darstellung</a:t>
            </a:r>
            <a:endParaRPr>
              <a:solidFill>
                <a:schemeClr val="dk1"/>
              </a:solidFill>
            </a:endParaRPr>
          </a:p>
          <a:p>
            <a:pPr marL="0" lvl="0" indent="0" algn="l" rtl="0">
              <a:lnSpc>
                <a:spcPct val="115000"/>
              </a:lnSpc>
              <a:spcBef>
                <a:spcPts val="1200"/>
              </a:spcBef>
              <a:spcAft>
                <a:spcPts val="120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2046532cff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2046532cf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de">
                <a:solidFill>
                  <a:schemeClr val="dk1"/>
                </a:solidFill>
              </a:rPr>
              <a:t>Die Folie erläutert Backup-Strategien:</a:t>
            </a:r>
            <a:endParaRPr>
              <a:solidFill>
                <a:schemeClr val="dk1"/>
              </a:solidFill>
            </a:endParaRPr>
          </a:p>
          <a:p>
            <a:pPr marL="457200" lvl="0" indent="-298450" algn="l" rtl="0">
              <a:lnSpc>
                <a:spcPct val="115000"/>
              </a:lnSpc>
              <a:spcBef>
                <a:spcPts val="1200"/>
              </a:spcBef>
              <a:spcAft>
                <a:spcPts val="0"/>
              </a:spcAft>
              <a:buClr>
                <a:schemeClr val="dk1"/>
              </a:buClr>
              <a:buSzPts val="1100"/>
              <a:buAutoNum type="arabicPeriod"/>
            </a:pPr>
            <a:r>
              <a:rPr lang="de" b="1">
                <a:solidFill>
                  <a:schemeClr val="dk1"/>
                </a:solidFill>
              </a:rPr>
              <a:t>Automatische Backups mit Dateiversionsverlauf</a:t>
            </a:r>
            <a:r>
              <a:rPr lang="de">
                <a:solidFill>
                  <a:schemeClr val="dk1"/>
                </a:solidFill>
              </a:rPr>
              <a:t>: Regelmäßige Sicherung von Dateien aus festgelegten Ordnern auf externe Laufwerke oder Cloud-Dienste (z. B. OneDrive, Google Drive). Diese Backups können auch von Behörden eingerichtet sein.</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de" b="1">
                <a:solidFill>
                  <a:schemeClr val="dk1"/>
                </a:solidFill>
              </a:rPr>
              <a:t>Manuelle Backups</a:t>
            </a:r>
            <a:r>
              <a:rPr lang="de">
                <a:solidFill>
                  <a:schemeClr val="dk1"/>
                </a:solidFill>
              </a:rPr>
              <a:t>: Erstellung eines vollständigen Systemabbilds auf Festplatte, DVD oder über das Netzwerk, um das gesamte System wiederherstellen zu können.</a:t>
            </a:r>
            <a:endParaRPr>
              <a:solidFill>
                <a:schemeClr val="dk1"/>
              </a:solidFill>
            </a:endParaRPr>
          </a:p>
          <a:p>
            <a:pPr marL="0" lvl="0" indent="0" algn="l" rtl="0">
              <a:lnSpc>
                <a:spcPct val="115000"/>
              </a:lnSpc>
              <a:spcBef>
                <a:spcPts val="1200"/>
              </a:spcBef>
              <a:spcAft>
                <a:spcPts val="0"/>
              </a:spcAft>
              <a:buNone/>
            </a:pPr>
            <a:r>
              <a:rPr lang="de">
                <a:solidFill>
                  <a:schemeClr val="dk1"/>
                </a:solidFill>
              </a:rPr>
              <a:t>Diese Maßnahmen dienen der Datensicherheit und Wiederherstellbarkeit.</a:t>
            </a:r>
            <a:endParaRPr>
              <a:solidFill>
                <a:schemeClr val="dk1"/>
              </a:solidFill>
            </a:endParaRPr>
          </a:p>
          <a:p>
            <a:pPr marL="0" lvl="0" indent="0" algn="l" rtl="0">
              <a:lnSpc>
                <a:spcPct val="115000"/>
              </a:lnSpc>
              <a:spcBef>
                <a:spcPts val="1200"/>
              </a:spcBef>
              <a:spcAft>
                <a:spcPts val="1200"/>
              </a:spcAft>
              <a:buNone/>
            </a:pPr>
            <a:r>
              <a:rPr lang="de">
                <a:solidFill>
                  <a:schemeClr val="dk1"/>
                </a:solidFill>
              </a:rPr>
              <a:t>Bildquelle: eigene Darstellung</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2046532cff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32046532cf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de"/>
              <a:t>Das BSI bietet eine Checkliste zur Arbeit im Homeoffice: </a:t>
            </a:r>
            <a:r>
              <a:rPr lang="de">
                <a:solidFill>
                  <a:schemeClr val="dk1"/>
                </a:solidFill>
              </a:rPr>
              <a:t>https://www.bsi.bund.de/DE/Themen/Unternehmen-und-Organisationen/Informationen-und-Empfehlungen/Empfehlungen-nach-Angriffszielen/Remote/Home-Office/Checkliste-Home-Office/checkhomeoffice_node.html</a:t>
            </a:r>
            <a:endParaRPr/>
          </a:p>
          <a:p>
            <a:pPr marL="0" lvl="0" indent="0" algn="l" rtl="0">
              <a:lnSpc>
                <a:spcPct val="115000"/>
              </a:lnSpc>
              <a:spcBef>
                <a:spcPts val="1200"/>
              </a:spcBef>
              <a:spcAft>
                <a:spcPts val="1200"/>
              </a:spcAft>
              <a:buNone/>
            </a:pPr>
            <a:r>
              <a:rPr lang="de"/>
              <a:t>Dieser richtet sich eher an Adminstrator:innen, als an Enduser. Die Fragen auf dieser Folie basieren auf den Fragen des Katalogs, sind aber so abgewandelt, dass sie sich an Enduser wenden.</a:t>
            </a:r>
            <a:br>
              <a:rPr lang="de"/>
            </a:br>
            <a:br>
              <a:rPr lang="de"/>
            </a:br>
            <a:r>
              <a:rPr lang="de"/>
              <a:t>Bild von </a:t>
            </a:r>
            <a:r>
              <a:rPr lang="de" u="sng">
                <a:solidFill>
                  <a:schemeClr val="hlink"/>
                </a:solidFill>
                <a:hlinkClick r:id="rId3"/>
              </a:rPr>
              <a:t>https://openverse.org/image/a98db76e-8553-4e24-b1f3-21a035433429?q=homeoffice&amp;p=5</a:t>
            </a:r>
            <a:r>
              <a:rPr lang="de"/>
              <a:t> (Public Domain)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1d954c1384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1d954c1384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de">
                <a:solidFill>
                  <a:schemeClr val="dk1"/>
                </a:solidFill>
              </a:rPr>
              <a:t>Im Modul </a:t>
            </a:r>
            <a:r>
              <a:rPr lang="de" b="1">
                <a:solidFill>
                  <a:schemeClr val="dk1"/>
                </a:solidFill>
              </a:rPr>
              <a:t>"Reaktion auf Sicherheitsvorfälle"</a:t>
            </a:r>
            <a:r>
              <a:rPr lang="de">
                <a:solidFill>
                  <a:schemeClr val="dk1"/>
                </a:solidFill>
              </a:rPr>
              <a:t> lernen Sie, angemessen auf potenzielle IT-Sicherheitsbedrohungen zu reagieren. Die Schulung soll Sie für effektives Handeln in kritischen Situationen sensibilisieren. Ziel ist es, die Auswirkungen von Cyberangriffen zu minimieren, strukturiert vorzugehen und typische Fehler zu vermeiden. </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de">
                <a:solidFill>
                  <a:schemeClr val="dk1"/>
                </a:solidFill>
              </a:rPr>
              <a:t>Die kommende Übung stellt ein praxisnahes Szenario dar, bei dem Sie erste Handlungsschritte entwickeln, um die Kontrolle über die Situation zu bewahren und Ihre IT-Abteilung effektiv zu unterstützen.</a:t>
            </a: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31d954c1384_1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31d954c1384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de" b="1">
                <a:solidFill>
                  <a:schemeClr val="dk1"/>
                </a:solidFill>
              </a:rPr>
              <a:t>Szenario:</a:t>
            </a:r>
            <a:r>
              <a:rPr lang="de">
                <a:solidFill>
                  <a:schemeClr val="dk1"/>
                </a:solidFill>
              </a:rPr>
              <a:t> Sie sitzen an Ihrem Arbeitsplatz und erhalten eine dringende E-Mail. Nach dem Öffnen des E-Mail-Anhangs erscheint der folgende Bildschirm. Wie gehen Sie vor?</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de" b="1">
                <a:solidFill>
                  <a:schemeClr val="dk1"/>
                </a:solidFill>
              </a:rPr>
              <a:t>Aufgabe:</a:t>
            </a:r>
            <a:r>
              <a:rPr lang="de">
                <a:solidFill>
                  <a:schemeClr val="dk1"/>
                </a:solidFill>
              </a:rPr>
              <a:t> Analysieren Sie die Situation und entwickeln Sie innerhalb von 10 Minuten konkrete Schritte, wie Sie reagieren würden.</a:t>
            </a:r>
            <a:endParaRPr>
              <a:solidFill>
                <a:schemeClr val="dk1"/>
              </a:solidFill>
            </a:endParaRPr>
          </a:p>
          <a:p>
            <a:pPr marL="0" lvl="0" indent="0" algn="l" rtl="0">
              <a:lnSpc>
                <a:spcPct val="115000"/>
              </a:lnSpc>
              <a:spcBef>
                <a:spcPts val="1200"/>
              </a:spcBef>
              <a:spcAft>
                <a:spcPts val="0"/>
              </a:spcAft>
              <a:buNone/>
            </a:pPr>
            <a:r>
              <a:rPr lang="de" b="1">
                <a:solidFill>
                  <a:schemeClr val="dk1"/>
                </a:solidFill>
              </a:rPr>
              <a:t>Variante A - Geführte Übung:</a:t>
            </a:r>
            <a:r>
              <a:rPr lang="de">
                <a:solidFill>
                  <a:schemeClr val="dk1"/>
                </a:solidFill>
              </a:rPr>
              <a:t> </a:t>
            </a:r>
            <a:endParaRPr>
              <a:solidFill>
                <a:schemeClr val="dk1"/>
              </a:solidFill>
            </a:endParaRPr>
          </a:p>
          <a:p>
            <a:pPr marL="457200" lvl="0" indent="-298450" algn="l" rtl="0">
              <a:lnSpc>
                <a:spcPct val="115000"/>
              </a:lnSpc>
              <a:spcBef>
                <a:spcPts val="1200"/>
              </a:spcBef>
              <a:spcAft>
                <a:spcPts val="0"/>
              </a:spcAft>
              <a:buClr>
                <a:schemeClr val="dk1"/>
              </a:buClr>
              <a:buSzPts val="1100"/>
              <a:buAutoNum type="arabicPeriod"/>
            </a:pPr>
            <a:r>
              <a:rPr lang="de" b="1">
                <a:solidFill>
                  <a:schemeClr val="dk1"/>
                </a:solidFill>
              </a:rPr>
              <a:t>Was sehen Sie auf dem Bildschirm?</a:t>
            </a:r>
            <a:r>
              <a:rPr lang="de">
                <a:solidFill>
                  <a:schemeClr val="dk1"/>
                </a:solidFill>
              </a:rPr>
              <a:t> – Beschreiben Sie die Datei und Nachricht.</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de" b="1">
                <a:solidFill>
                  <a:schemeClr val="dk1"/>
                </a:solidFill>
              </a:rPr>
              <a:t>Was könnte das Risiko sein?</a:t>
            </a:r>
            <a:r>
              <a:rPr lang="de">
                <a:solidFill>
                  <a:schemeClr val="dk1"/>
                </a:solidFill>
              </a:rPr>
              <a:t> – Schadhafte Software, Viren, Ransomware.</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de" b="1">
                <a:solidFill>
                  <a:schemeClr val="dk1"/>
                </a:solidFill>
              </a:rPr>
              <a:t>Was tun, bevor Sie die Datei öffnen?</a:t>
            </a:r>
            <a:r>
              <a:rPr lang="de">
                <a:solidFill>
                  <a:schemeClr val="dk1"/>
                </a:solidFill>
              </a:rPr>
              <a:t> – Antivirenprüfung, Quelle verifizieren.</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de" b="1">
                <a:solidFill>
                  <a:schemeClr val="dk1"/>
                </a:solidFill>
              </a:rPr>
              <a:t>Wie sicherstellen, dass der Anhang keine Bedrohung ist?</a:t>
            </a:r>
            <a:r>
              <a:rPr lang="de">
                <a:solidFill>
                  <a:schemeClr val="dk1"/>
                </a:solidFill>
              </a:rPr>
              <a:t> – Antiviren-Software, IT-Abteilung kontaktieren.</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de" b="1">
                <a:solidFill>
                  <a:schemeClr val="dk1"/>
                </a:solidFill>
              </a:rPr>
              <a:t>Welche Kommunikation ist nötig?</a:t>
            </a:r>
            <a:r>
              <a:rPr lang="de">
                <a:solidFill>
                  <a:schemeClr val="dk1"/>
                </a:solidFill>
              </a:rPr>
              <a:t> – Kontakt zum Absender, IT informieren.</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de" b="1">
                <a:solidFill>
                  <a:schemeClr val="dk1"/>
                </a:solidFill>
              </a:rPr>
              <a:t>Dokumentation/Eskalation?</a:t>
            </a:r>
            <a:r>
              <a:rPr lang="de">
                <a:solidFill>
                  <a:schemeClr val="dk1"/>
                </a:solidFill>
              </a:rPr>
              <a:t> – Welche Protokolle folgen?</a:t>
            </a:r>
            <a:endParaRPr>
              <a:solidFill>
                <a:schemeClr val="dk1"/>
              </a:solidFill>
            </a:endParaRPr>
          </a:p>
          <a:p>
            <a:pPr marL="0" lvl="0" indent="0" algn="l" rtl="0">
              <a:lnSpc>
                <a:spcPct val="115000"/>
              </a:lnSpc>
              <a:spcBef>
                <a:spcPts val="1200"/>
              </a:spcBef>
              <a:spcAft>
                <a:spcPts val="0"/>
              </a:spcAft>
              <a:buNone/>
            </a:pPr>
            <a:r>
              <a:rPr lang="de" u="sng">
                <a:solidFill>
                  <a:schemeClr val="dk1"/>
                </a:solidFill>
              </a:rPr>
              <a:t>Interaktive Phase:</a:t>
            </a:r>
            <a:r>
              <a:rPr lang="de">
                <a:solidFill>
                  <a:schemeClr val="dk1"/>
                </a:solidFill>
              </a:rPr>
              <a:t> Simulation einer IT-Abteilung. Kommunikation und Eskalation üben.</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200"/>
              </a:spcBef>
              <a:spcAft>
                <a:spcPts val="0"/>
              </a:spcAft>
              <a:buNone/>
            </a:pPr>
            <a:r>
              <a:rPr lang="de" b="1">
                <a:solidFill>
                  <a:schemeClr val="dk1"/>
                </a:solidFill>
              </a:rPr>
              <a:t>Variante B - Offene Übung: </a:t>
            </a:r>
            <a:endParaRPr b="1">
              <a:solidFill>
                <a:schemeClr val="dk1"/>
              </a:solidFill>
            </a:endParaRPr>
          </a:p>
          <a:p>
            <a:pPr marL="0" lvl="0" indent="0" algn="just" rtl="0">
              <a:lnSpc>
                <a:spcPct val="150000"/>
              </a:lnSpc>
              <a:spcBef>
                <a:spcPts val="1200"/>
              </a:spcBef>
              <a:spcAft>
                <a:spcPts val="0"/>
              </a:spcAft>
              <a:buClr>
                <a:schemeClr val="dk1"/>
              </a:buClr>
              <a:buSzPts val="1100"/>
              <a:buFont typeface="Arial"/>
              <a:buNone/>
            </a:pPr>
            <a:r>
              <a:rPr lang="de">
                <a:solidFill>
                  <a:schemeClr val="dk1"/>
                </a:solidFill>
              </a:rPr>
              <a:t>Hinweis an fortgeschrittene Teilnehmende möglich, dass ihre Lösung folgende Aspekte umfassen könnte:</a:t>
            </a:r>
            <a:endParaRPr>
              <a:solidFill>
                <a:schemeClr val="dk1"/>
              </a:solidFill>
            </a:endParaRPr>
          </a:p>
          <a:p>
            <a:pPr marL="457200" lvl="0" indent="-298450" algn="l" rtl="0">
              <a:lnSpc>
                <a:spcPct val="150000"/>
              </a:lnSpc>
              <a:spcBef>
                <a:spcPts val="1200"/>
              </a:spcBef>
              <a:spcAft>
                <a:spcPts val="0"/>
              </a:spcAft>
              <a:buClr>
                <a:schemeClr val="dk1"/>
              </a:buClr>
              <a:buSzPts val="1100"/>
              <a:buAutoNum type="arabicPeriod"/>
            </a:pPr>
            <a:r>
              <a:rPr lang="de">
                <a:solidFill>
                  <a:schemeClr val="dk1"/>
                </a:solidFill>
              </a:rPr>
              <a:t>Plan zur Überprüfung der Datei</a:t>
            </a:r>
            <a:endParaRPr>
              <a:solidFill>
                <a:schemeClr val="dk1"/>
              </a:solidFill>
            </a:endParaRPr>
          </a:p>
          <a:p>
            <a:pPr marL="457200" lvl="0" indent="-298450" algn="l" rtl="0">
              <a:lnSpc>
                <a:spcPct val="150000"/>
              </a:lnSpc>
              <a:spcBef>
                <a:spcPts val="0"/>
              </a:spcBef>
              <a:spcAft>
                <a:spcPts val="0"/>
              </a:spcAft>
              <a:buClr>
                <a:schemeClr val="dk1"/>
              </a:buClr>
              <a:buSzPts val="1100"/>
              <a:buAutoNum type="arabicPeriod"/>
            </a:pPr>
            <a:r>
              <a:rPr lang="de">
                <a:solidFill>
                  <a:schemeClr val="dk1"/>
                </a:solidFill>
              </a:rPr>
              <a:t>konkrete Handlungsschritte, die das Eindämmen der Gefahr betreffen</a:t>
            </a:r>
            <a:endParaRPr>
              <a:solidFill>
                <a:schemeClr val="dk1"/>
              </a:solidFill>
            </a:endParaRPr>
          </a:p>
          <a:p>
            <a:pPr marL="457200" lvl="0" indent="-298450" algn="l" rtl="0">
              <a:lnSpc>
                <a:spcPct val="150000"/>
              </a:lnSpc>
              <a:spcBef>
                <a:spcPts val="0"/>
              </a:spcBef>
              <a:spcAft>
                <a:spcPts val="0"/>
              </a:spcAft>
              <a:buClr>
                <a:schemeClr val="dk1"/>
              </a:buClr>
              <a:buSzPts val="1100"/>
              <a:buAutoNum type="arabicPeriod"/>
            </a:pPr>
            <a:r>
              <a:rPr lang="de">
                <a:solidFill>
                  <a:schemeClr val="dk1"/>
                </a:solidFill>
              </a:rPr>
              <a:t>Welche Schwachstellen oder Risiken könnten in einer Behörde für derartige Vorfälle bestehen?</a:t>
            </a:r>
            <a:endParaRPr>
              <a:solidFill>
                <a:schemeClr val="dk1"/>
              </a:solidFill>
            </a:endParaRPr>
          </a:p>
          <a:p>
            <a:pPr marL="457200" lvl="0" indent="-298450" algn="l" rtl="0">
              <a:lnSpc>
                <a:spcPct val="150000"/>
              </a:lnSpc>
              <a:spcBef>
                <a:spcPts val="0"/>
              </a:spcBef>
              <a:spcAft>
                <a:spcPts val="0"/>
              </a:spcAft>
              <a:buClr>
                <a:schemeClr val="dk1"/>
              </a:buClr>
              <a:buSzPts val="1100"/>
              <a:buAutoNum type="arabicPeriod"/>
            </a:pPr>
            <a:r>
              <a:rPr lang="de">
                <a:solidFill>
                  <a:schemeClr val="dk1"/>
                </a:solidFill>
              </a:rPr>
              <a:t>Welche präventiven Maßnahmen könnten vorab getroffen werden, um diese Situationen zu minimieren?</a:t>
            </a:r>
            <a:endParaRPr b="1">
              <a:solidFill>
                <a:schemeClr val="dk1"/>
              </a:solidFill>
            </a:endParaRPr>
          </a:p>
          <a:p>
            <a:pPr marL="0" lvl="0" indent="0" algn="l" rtl="0">
              <a:lnSpc>
                <a:spcPct val="115000"/>
              </a:lnSpc>
              <a:spcBef>
                <a:spcPts val="1200"/>
              </a:spcBef>
              <a:spcAft>
                <a:spcPts val="0"/>
              </a:spcAft>
              <a:buNone/>
            </a:pP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1d954c1384_1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1d954c1384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i="1"/>
              <a:t>Aufarbeitung der Ergebnisse der praktischen Übung und Besprechung des richtigen Vorgehens. Der folgende Text ist nur als Anhaltspunkt für Sie als Schulenden gedacht und sollte auf die individuellen Ergebnisse der jeweiligen Gruppe angepasst werden:</a:t>
            </a:r>
            <a:endParaRPr i="1"/>
          </a:p>
          <a:p>
            <a:pPr marL="0" lvl="0" indent="0" algn="l" rtl="0">
              <a:lnSpc>
                <a:spcPct val="115000"/>
              </a:lnSpc>
              <a:spcBef>
                <a:spcPts val="1200"/>
              </a:spcBef>
              <a:spcAft>
                <a:spcPts val="0"/>
              </a:spcAft>
              <a:buClr>
                <a:schemeClr val="dk1"/>
              </a:buClr>
              <a:buSzPts val="1100"/>
              <a:buFont typeface="Arial"/>
              <a:buNone/>
            </a:pPr>
            <a:r>
              <a:rPr lang="de"/>
              <a:t>Die richtige Reaktion auf IT-Sicherheitsvorfälle ist entscheidend, um Schäden zu minimieren und langfristige Prävention zu gewährleisten. Die IT-Notfallkarte der Allianz für Cybersicherheit dient dabei als Orientierungshilfe und bietet eine strukturierte Anleitung, um in solchen Situationen schnell und effektiv zu handeln.</a:t>
            </a:r>
            <a:endParaRPr/>
          </a:p>
          <a:p>
            <a:pPr marL="0" lvl="0" indent="0" algn="l" rtl="0">
              <a:lnSpc>
                <a:spcPct val="115000"/>
              </a:lnSpc>
              <a:spcBef>
                <a:spcPts val="1200"/>
              </a:spcBef>
              <a:spcAft>
                <a:spcPts val="0"/>
              </a:spcAft>
              <a:buClr>
                <a:schemeClr val="dk1"/>
              </a:buClr>
              <a:buSzPts val="1100"/>
              <a:buFont typeface="Arial"/>
              <a:buNone/>
            </a:pPr>
            <a:r>
              <a:rPr lang="de" b="1">
                <a:solidFill>
                  <a:schemeClr val="dk1"/>
                </a:solidFill>
              </a:rPr>
              <a:t>Leitfragen zur Orientierung:</a:t>
            </a:r>
            <a:endParaRPr b="1">
              <a:solidFill>
                <a:schemeClr val="dk1"/>
              </a:solidFill>
            </a:endParaRPr>
          </a:p>
          <a:p>
            <a:pPr marL="457200" lvl="0" indent="-298450" algn="l" rtl="0">
              <a:lnSpc>
                <a:spcPct val="115000"/>
              </a:lnSpc>
              <a:spcBef>
                <a:spcPts val="1200"/>
              </a:spcBef>
              <a:spcAft>
                <a:spcPts val="0"/>
              </a:spcAft>
              <a:buClr>
                <a:schemeClr val="dk1"/>
              </a:buClr>
              <a:buSzPts val="1100"/>
              <a:buAutoNum type="arabicPeriod"/>
            </a:pPr>
            <a:r>
              <a:rPr lang="de">
                <a:solidFill>
                  <a:schemeClr val="dk1"/>
                </a:solidFill>
              </a:rPr>
              <a:t>Welche Schritte ergreifen Sie sofort, um den Schaden zu minimieren?</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de">
                <a:solidFill>
                  <a:schemeClr val="dk1"/>
                </a:solidFill>
              </a:rPr>
              <a:t>Wen informieren Sie und welche Kommunikationswege nutzen Sie? &gt;&gt;&gt; s. IT-Notfallkarte</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de">
                <a:solidFill>
                  <a:schemeClr val="dk1"/>
                </a:solidFill>
              </a:rPr>
              <a:t>Was würden Sie vermeiden, um die Situation nicht zu verschlimmern?</a:t>
            </a:r>
            <a:endParaRPr/>
          </a:p>
          <a:p>
            <a:pPr marL="0" lvl="0" indent="0" algn="l" rtl="0">
              <a:lnSpc>
                <a:spcPct val="115000"/>
              </a:lnSpc>
              <a:spcBef>
                <a:spcPts val="1200"/>
              </a:spcBef>
              <a:spcAft>
                <a:spcPts val="0"/>
              </a:spcAft>
              <a:buClr>
                <a:schemeClr val="dk1"/>
              </a:buClr>
              <a:buSzPts val="1100"/>
              <a:buFont typeface="Arial"/>
              <a:buNone/>
            </a:pPr>
            <a:r>
              <a:rPr lang="de"/>
              <a:t>Zu den Best Practices gehören zunächst regelmäßige Schulungen und Übungen, damit alle Mitarbeitenden die IT-Sicherheitsprozesse kennen und im Ernstfall wissen, wie sie reagieren sollen. Ebenso wichtig ist die schnelle Meldung eines Vorfalls an die IT-Abteilung, um eine koordinierte Reaktion einzuleiten. Eine unverzichtbare Maßnahme ist das Trennen betroffener Systeme vom Netzwerk, um die Ausbreitung des Schadens zu verhindern (</a:t>
            </a:r>
            <a:r>
              <a:rPr lang="de" i="1"/>
              <a:t>hierbei ist es ratsam ein Netzwerkkabel zeigen zu können, da in der Praxis nicht alle Kolleg:innen wissen, wie ein Netzwerkkabel aussieht</a:t>
            </a:r>
            <a:r>
              <a:rPr lang="de"/>
              <a:t>). Zusätzlich sollte jeder Vorfall sorgfältig dokumentiert werden – dies ist nicht nur für die Analyse, sondern auch für rechtliche Zwecke essenziell. Abschließend sollten Nachbesprechungen durchgeführt werden, um Schwachstellen zu identifizieren und gezielte Präventionsmaßnahmen umzusetzen.</a:t>
            </a:r>
            <a:endParaRPr/>
          </a:p>
          <a:p>
            <a:pPr marL="0" lvl="0" indent="0" algn="l" rtl="0">
              <a:lnSpc>
                <a:spcPct val="115000"/>
              </a:lnSpc>
              <a:spcBef>
                <a:spcPts val="1200"/>
              </a:spcBef>
              <a:spcAft>
                <a:spcPts val="0"/>
              </a:spcAft>
              <a:buClr>
                <a:schemeClr val="dk1"/>
              </a:buClr>
              <a:buSzPts val="1100"/>
              <a:buFont typeface="Arial"/>
              <a:buNone/>
            </a:pPr>
            <a:r>
              <a:rPr lang="de"/>
              <a:t>Auf der anderen Seite gibt es Vorgehensweisen, die unbedingt vermieden werden sollten. Eigenmächtiges Handeln ohne ausreichende Kenntnisse führt oft zur Verschärfung der Situation. Auch das Ignorieren ungewöhnlicher Verhaltensweisen oder Warnsignale kann schwerwiegende Folgen haben. Kritisch ist es außerdem, Daten unkontrolliert zu löschen oder Systeme einfach abzuschalten, da dies wichtige Beweise zerstören kann. Eine der größten Fehlerquellen ist es jedoch, Vorfälle nicht zu analysieren oder Maßnahmen für die Zukunft zu unterlassen. Dadurch bleiben Schwachstellen bestehen, und ähnliche Vorfälle könnten sich wiederholen.</a:t>
            </a:r>
            <a:endParaRPr/>
          </a:p>
          <a:p>
            <a:pPr marL="0" lvl="0" indent="0" algn="l" rtl="0">
              <a:lnSpc>
                <a:spcPct val="115000"/>
              </a:lnSpc>
              <a:spcBef>
                <a:spcPts val="1200"/>
              </a:spcBef>
              <a:spcAft>
                <a:spcPts val="0"/>
              </a:spcAft>
              <a:buNone/>
            </a:pPr>
            <a:r>
              <a:rPr lang="de"/>
              <a:t>Zusammengefasst: Eine klare, strukturierte Vorgehensweise unter Anwendung von Best Practices sorgt nicht nur dafür, dass ein aktueller Vorfall effektiv bewältigt wird, sondern trägt auch dazu bei, die Cybersicherheit in der gesamten Organisation nachhaltig zu stärken.</a:t>
            </a:r>
            <a:endParaRPr/>
          </a:p>
          <a:p>
            <a:pPr marL="0" lvl="0" indent="0" algn="l" rtl="0">
              <a:spcBef>
                <a:spcPts val="120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31f9738006c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31f9738006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1d954c1384_1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1d954c1384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1d954c1384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1d954c1384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28600" algn="l" rtl="0">
              <a:lnSpc>
                <a:spcPct val="115000"/>
              </a:lnSpc>
              <a:spcBef>
                <a:spcPts val="1400"/>
              </a:spcBef>
              <a:spcAft>
                <a:spcPts val="0"/>
              </a:spcAft>
              <a:buClr>
                <a:schemeClr val="dk1"/>
              </a:buClr>
              <a:buSzPts val="1100"/>
              <a:buFont typeface="Arial"/>
              <a:buNone/>
            </a:pPr>
            <a:r>
              <a:rPr lang="de" sz="1300" b="1">
                <a:solidFill>
                  <a:schemeClr val="dk1"/>
                </a:solidFill>
              </a:rPr>
              <a:t>1. Schutz vor persönlichen Problemen</a:t>
            </a:r>
            <a:endParaRPr sz="13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de" b="1">
                <a:solidFill>
                  <a:schemeClr val="dk1"/>
                </a:solidFill>
              </a:rPr>
              <a:t>"Stellen Sie sich vor, jemand hackt Ihr E-Mail-Konto oder Ihre Dienstgeräte."</a:t>
            </a:r>
            <a:br>
              <a:rPr lang="de" b="1">
                <a:solidFill>
                  <a:schemeClr val="dk1"/>
                </a:solidFill>
              </a:rPr>
            </a:br>
            <a:r>
              <a:rPr lang="de">
                <a:solidFill>
                  <a:schemeClr val="dk1"/>
                </a:solidFill>
              </a:rPr>
              <a:t>Das kann dazu führen, dass private Informationen veröffentlicht werden oder berufliche Daten in die falschen Hände geraten. Die Schulung hilft Ihnen, solche Risiken zu erkennen und zu vermeiden – sowohl im Beruf als auch privat.</a:t>
            </a:r>
            <a:endParaRPr>
              <a:solidFill>
                <a:schemeClr val="dk1"/>
              </a:solidFill>
            </a:endParaRPr>
          </a:p>
          <a:p>
            <a:pPr marL="457200" lvl="0" indent="-228600" algn="l" rtl="0">
              <a:lnSpc>
                <a:spcPct val="115000"/>
              </a:lnSpc>
              <a:spcBef>
                <a:spcPts val="1200"/>
              </a:spcBef>
              <a:spcAft>
                <a:spcPts val="0"/>
              </a:spcAft>
              <a:buClr>
                <a:schemeClr val="dk1"/>
              </a:buClr>
              <a:buSzPts val="1100"/>
              <a:buFont typeface="Arial"/>
              <a:buNone/>
            </a:pPr>
            <a:endParaRPr>
              <a:solidFill>
                <a:schemeClr val="dk1"/>
              </a:solidFill>
            </a:endParaRPr>
          </a:p>
          <a:p>
            <a:pPr marL="457200" lvl="0" indent="-228600" algn="l" rtl="0">
              <a:lnSpc>
                <a:spcPct val="115000"/>
              </a:lnSpc>
              <a:spcBef>
                <a:spcPts val="1400"/>
              </a:spcBef>
              <a:spcAft>
                <a:spcPts val="0"/>
              </a:spcAft>
              <a:buClr>
                <a:schemeClr val="dk1"/>
              </a:buClr>
              <a:buSzPts val="1100"/>
              <a:buFont typeface="Arial"/>
              <a:buNone/>
            </a:pPr>
            <a:r>
              <a:rPr lang="de" sz="1300" b="1">
                <a:solidFill>
                  <a:schemeClr val="dk1"/>
                </a:solidFill>
              </a:rPr>
              <a:t>2. Vermeidung von Mehrarbeit und Ärger</a:t>
            </a:r>
            <a:endParaRPr sz="13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de" b="1">
                <a:solidFill>
                  <a:schemeClr val="dk1"/>
                </a:solidFill>
              </a:rPr>
              <a:t>"Ein falscher Klick kann bedeuten, dass Sie stunden-, wochen- oder monatelang nicht mehr wie gewohnt arbeiten können."</a:t>
            </a:r>
            <a:br>
              <a:rPr lang="de" b="1">
                <a:solidFill>
                  <a:schemeClr val="dk1"/>
                </a:solidFill>
              </a:rPr>
            </a:br>
            <a:r>
              <a:rPr lang="de">
                <a:solidFill>
                  <a:schemeClr val="dk1"/>
                </a:solidFill>
              </a:rPr>
              <a:t>Wenn Schadsoftware Ihre Systeme lahmlegt, verlieren Sie wertvolle Arbeitszeit und haben zusätzlichen Stress. Ggf. müssen ganze Abläufe behelfsweise geändert werden. Es fallen zusätzliche Arbeitsschritte an, sodass sich die Bearbeitungszeit erhöht. Mit dem Wissen aus der Schulung können Sie solche Situationen umgehen und Ihre Arbeit ohne Unterbrechung erledigen.</a:t>
            </a:r>
            <a:endParaRPr>
              <a:solidFill>
                <a:schemeClr val="dk1"/>
              </a:solidFill>
            </a:endParaRPr>
          </a:p>
          <a:p>
            <a:pPr marL="457200" lvl="0" indent="-228600" algn="l" rtl="0">
              <a:lnSpc>
                <a:spcPct val="115000"/>
              </a:lnSpc>
              <a:spcBef>
                <a:spcPts val="1200"/>
              </a:spcBef>
              <a:spcAft>
                <a:spcPts val="0"/>
              </a:spcAft>
              <a:buClr>
                <a:schemeClr val="dk1"/>
              </a:buClr>
              <a:buSzPts val="1100"/>
              <a:buFont typeface="Arial"/>
              <a:buNone/>
            </a:pPr>
            <a:endParaRPr>
              <a:solidFill>
                <a:schemeClr val="dk1"/>
              </a:solidFill>
            </a:endParaRPr>
          </a:p>
          <a:p>
            <a:pPr marL="457200" lvl="0" indent="-228600" algn="l" rtl="0">
              <a:lnSpc>
                <a:spcPct val="115000"/>
              </a:lnSpc>
              <a:spcBef>
                <a:spcPts val="1400"/>
              </a:spcBef>
              <a:spcAft>
                <a:spcPts val="0"/>
              </a:spcAft>
              <a:buClr>
                <a:schemeClr val="dk1"/>
              </a:buClr>
              <a:buSzPts val="1100"/>
              <a:buFont typeface="Arial"/>
              <a:buNone/>
            </a:pPr>
            <a:r>
              <a:rPr lang="de" sz="1300" b="1">
                <a:solidFill>
                  <a:schemeClr val="dk1"/>
                </a:solidFill>
              </a:rPr>
              <a:t>3. Beitrag zur Sicherheit Ihrer Behörde und den Bürger:innen</a:t>
            </a:r>
            <a:endParaRPr sz="13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de" b="1">
                <a:solidFill>
                  <a:schemeClr val="dk1"/>
                </a:solidFill>
              </a:rPr>
              <a:t>"Wussten Sie, dass die meisten Sicherheitsvorfälle durch kleine Fehler entstehen?"</a:t>
            </a:r>
            <a:br>
              <a:rPr lang="de" b="1">
                <a:solidFill>
                  <a:schemeClr val="dk1"/>
                </a:solidFill>
              </a:rPr>
            </a:br>
            <a:r>
              <a:rPr lang="de">
                <a:solidFill>
                  <a:schemeClr val="dk1"/>
                </a:solidFill>
              </a:rPr>
              <a:t>Häufig sind Angriffe aufgrund kleiner Fehler, wie einem unsicheren oder nicht geänderten Passwort, möglich. Wenn Sie sich der Risiken bewusst sind, tragen Sie aktiv dazu bei, nicht nur Ihre Behörde, sondern auch die Bürger:innen vor Datenverlust, Imageschäden und hohen Kosten zu schützen. Hierbei ist die besondere Verantwortung des öffentlichen Dienstes gegenüber den Bürger:innen zu betonen. Damit sorgen Sie auch für einen reibungslosen Ablauf Ihrer eigenen Arbeit. </a:t>
            </a:r>
            <a:endParaRPr>
              <a:solidFill>
                <a:schemeClr val="dk1"/>
              </a:solidFill>
            </a:endParaRPr>
          </a:p>
          <a:p>
            <a:pPr marL="457200" lvl="0" indent="-228600" algn="l" rtl="0">
              <a:lnSpc>
                <a:spcPct val="115000"/>
              </a:lnSpc>
              <a:spcBef>
                <a:spcPts val="1200"/>
              </a:spcBef>
              <a:spcAft>
                <a:spcPts val="0"/>
              </a:spcAft>
              <a:buClr>
                <a:schemeClr val="dk1"/>
              </a:buClr>
              <a:buSzPts val="1100"/>
              <a:buFont typeface="Arial"/>
              <a:buNone/>
            </a:pPr>
            <a:endParaRPr>
              <a:solidFill>
                <a:schemeClr val="dk1"/>
              </a:solidFill>
            </a:endParaRPr>
          </a:p>
          <a:p>
            <a:pPr marL="457200" lvl="0" indent="-228600" algn="l" rtl="0">
              <a:lnSpc>
                <a:spcPct val="115000"/>
              </a:lnSpc>
              <a:spcBef>
                <a:spcPts val="1400"/>
              </a:spcBef>
              <a:spcAft>
                <a:spcPts val="0"/>
              </a:spcAft>
              <a:buClr>
                <a:schemeClr val="dk1"/>
              </a:buClr>
              <a:buSzPts val="1100"/>
              <a:buFont typeface="Arial"/>
              <a:buNone/>
            </a:pPr>
            <a:r>
              <a:rPr lang="de" sz="1300" b="1">
                <a:solidFill>
                  <a:schemeClr val="dk1"/>
                </a:solidFill>
              </a:rPr>
              <a:t>4. Verständnis für aktuelle Bedrohungen</a:t>
            </a:r>
            <a:endParaRPr sz="13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de" b="1">
                <a:solidFill>
                  <a:schemeClr val="dk1"/>
                </a:solidFill>
              </a:rPr>
              <a:t>"Möchten Sie wissen, wie Angreifer:innen vorgehen?"</a:t>
            </a:r>
            <a:br>
              <a:rPr lang="de" b="1">
                <a:solidFill>
                  <a:schemeClr val="dk1"/>
                </a:solidFill>
              </a:rPr>
            </a:br>
            <a:r>
              <a:rPr lang="de">
                <a:solidFill>
                  <a:schemeClr val="dk1"/>
                </a:solidFill>
              </a:rPr>
              <a:t>In der Schulung lernen Sie, wie Hacker versuchen, an Daten zu kommen, und wie Sie sich davor schützen können. Dieses Wissen hilft Ihnen nicht nur im Beruf, sondern auch im Alltag – zum Beispiel beim Umgang mit Ihren privaten Geräten. </a:t>
            </a:r>
            <a:endParaRPr>
              <a:solidFill>
                <a:schemeClr val="dk1"/>
              </a:solidFill>
            </a:endParaRPr>
          </a:p>
          <a:p>
            <a:pPr marL="457200" lvl="0" indent="-228600" algn="l" rtl="0">
              <a:lnSpc>
                <a:spcPct val="115000"/>
              </a:lnSpc>
              <a:spcBef>
                <a:spcPts val="1200"/>
              </a:spcBef>
              <a:spcAft>
                <a:spcPts val="0"/>
              </a:spcAft>
              <a:buClr>
                <a:schemeClr val="dk1"/>
              </a:buClr>
              <a:buSzPts val="1100"/>
              <a:buFont typeface="Arial"/>
              <a:buNone/>
            </a:pPr>
            <a:endParaRPr>
              <a:solidFill>
                <a:schemeClr val="dk1"/>
              </a:solidFill>
            </a:endParaRPr>
          </a:p>
          <a:p>
            <a:pPr marL="457200" lvl="0" indent="-228600" algn="l" rtl="0">
              <a:lnSpc>
                <a:spcPct val="115000"/>
              </a:lnSpc>
              <a:spcBef>
                <a:spcPts val="1400"/>
              </a:spcBef>
              <a:spcAft>
                <a:spcPts val="0"/>
              </a:spcAft>
              <a:buClr>
                <a:schemeClr val="dk1"/>
              </a:buClr>
              <a:buSzPts val="1100"/>
              <a:buFont typeface="Arial"/>
              <a:buNone/>
            </a:pPr>
            <a:r>
              <a:rPr lang="de" sz="1300" b="1">
                <a:solidFill>
                  <a:schemeClr val="dk1"/>
                </a:solidFill>
              </a:rPr>
              <a:t>5. Vermeidung unangenehmer Konsequenzen</a:t>
            </a:r>
            <a:endParaRPr sz="13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de" b="1">
                <a:solidFill>
                  <a:schemeClr val="dk1"/>
                </a:solidFill>
              </a:rPr>
              <a:t>"Ein Sicherheitsvorfall erfordert eine Prüfung, um Ursachen und Schäden zu klären."</a:t>
            </a:r>
            <a:br>
              <a:rPr lang="de" b="1">
                <a:solidFill>
                  <a:schemeClr val="dk1"/>
                </a:solidFill>
              </a:rPr>
            </a:br>
            <a:r>
              <a:rPr lang="de">
                <a:solidFill>
                  <a:schemeClr val="dk1"/>
                </a:solidFill>
              </a:rPr>
              <a:t>Dabei steht das Lernen aus dem Vorfall im Mittelpunkt, nicht die Schuldfrage. Mit dem Wissen aus der Schulung können Sie in IT-Krisensituationen angemessen reagieren und tragen so zu einer schnellen Lösung bei. Eine offene Fehlerkultur ist dabei entscheidend – niemand erwartet, dass Sie IT-Expert:in sind, aber ein grundlegendes Verständnis sowie ein korrektes und angemessenes Handeln wird vorausgesetzt, damit Sie Ihre Behörde und sich selbst vor größeren Folgen schützen.</a:t>
            </a:r>
            <a:endParaRPr>
              <a:solidFill>
                <a:schemeClr val="dk1"/>
              </a:solidFill>
            </a:endParaRPr>
          </a:p>
          <a:p>
            <a:pPr marL="457200" lvl="0" indent="-228600" algn="l" rtl="0">
              <a:lnSpc>
                <a:spcPct val="115000"/>
              </a:lnSpc>
              <a:spcBef>
                <a:spcPts val="1200"/>
              </a:spcBef>
              <a:spcAft>
                <a:spcPts val="0"/>
              </a:spcAft>
              <a:buClr>
                <a:schemeClr val="dk1"/>
              </a:buClr>
              <a:buSzPts val="1100"/>
              <a:buFont typeface="Arial"/>
              <a:buNone/>
            </a:pPr>
            <a:endParaRPr>
              <a:solidFill>
                <a:schemeClr val="dk1"/>
              </a:solidFill>
            </a:endParaRPr>
          </a:p>
          <a:p>
            <a:pPr marL="457200" lvl="0" indent="-228600" algn="l" rtl="0">
              <a:lnSpc>
                <a:spcPct val="115000"/>
              </a:lnSpc>
              <a:spcBef>
                <a:spcPts val="1400"/>
              </a:spcBef>
              <a:spcAft>
                <a:spcPts val="0"/>
              </a:spcAft>
              <a:buClr>
                <a:schemeClr val="dk1"/>
              </a:buClr>
              <a:buSzPts val="1100"/>
              <a:buFont typeface="Arial"/>
              <a:buNone/>
            </a:pPr>
            <a:r>
              <a:rPr lang="de" sz="1300" b="1">
                <a:solidFill>
                  <a:schemeClr val="dk1"/>
                </a:solidFill>
              </a:rPr>
              <a:t>6. Stärkung Ihrer Kompetenz im Arbeitsalltag</a:t>
            </a:r>
            <a:endParaRPr sz="13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de" b="1">
                <a:solidFill>
                  <a:schemeClr val="dk1"/>
                </a:solidFill>
              </a:rPr>
              <a:t>"IT-Sicherheit ist heute wichtiger denn je – auch im öffentlichen Dienst."</a:t>
            </a:r>
            <a:br>
              <a:rPr lang="de" b="1">
                <a:solidFill>
                  <a:schemeClr val="dk1"/>
                </a:solidFill>
              </a:rPr>
            </a:br>
            <a:r>
              <a:rPr lang="de">
                <a:solidFill>
                  <a:schemeClr val="dk1"/>
                </a:solidFill>
              </a:rPr>
              <a:t>Mit dem Wissen aus der Schulung sind Sie bestens gerüstet, um die Anforderungen der Digitalisierung sicher zu meistern und in Ihrem Arbeitsumfeld eine Vorreiterrolle einzunehmen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1d954c1384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1d954c1384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de"/>
              <a:t>Die öffentliche Verwaltung ist zunehmend Ziel von Cyberangriffen, wie die Vorfälle beim Landkreis Anhalt-Bitterfeld im Juli 2021 und bei der Südwestfalen-IT Ende Oktober 2023 deutlich zeigen. Diese Beispiele verdeutlichen, welche gravierenden Folgen solche Angriffe haben können, nicht nur auf die IT-Infrastruktur, sondern auch auf die Bürger und die tägliche Verwaltungsarbeit.</a:t>
            </a:r>
            <a:endParaRPr/>
          </a:p>
          <a:p>
            <a:pPr marL="0" lvl="0" indent="0" algn="l" rtl="0">
              <a:lnSpc>
                <a:spcPct val="115000"/>
              </a:lnSpc>
              <a:spcBef>
                <a:spcPts val="1200"/>
              </a:spcBef>
              <a:spcAft>
                <a:spcPts val="0"/>
              </a:spcAft>
              <a:buClr>
                <a:schemeClr val="dk1"/>
              </a:buClr>
              <a:buSzPts val="1100"/>
              <a:buFont typeface="Arial"/>
              <a:buNone/>
            </a:pPr>
            <a:r>
              <a:rPr lang="de"/>
              <a:t>Ein Ransomware-Angriff auf den Landkreis Anhalt-Bitterfeld führte zur Verschlüsselung von über 400 Servern und legte die gesamte Verwaltung lahm. Verwaltungsabläufe, wie die Bearbeitung von Anträgen oder die Auszahlung von Sozialleistungen, wurden massiv gestört. Der Katastrophenfall wurde ausgerufen – ein drastischer Schritt, um externe Unterstützung und Notfallmaßnahmen zu koordinieren. Der Landkreis erlitt finanzielle Schäden von etwa 2,5 Millionen Euro. Bürger und Mitarbeitende mussten über Wochen mit einem eingeschränkten oder ausgefallenen Betrieb zurechtkommen. Ursache: Unzureichende Prävention und mangelhafte IT-Resilienz.</a:t>
            </a:r>
            <a:endParaRPr/>
          </a:p>
          <a:p>
            <a:pPr marL="0" lvl="0" indent="0" algn="l" rtl="0">
              <a:lnSpc>
                <a:spcPct val="115000"/>
              </a:lnSpc>
              <a:spcBef>
                <a:spcPts val="1200"/>
              </a:spcBef>
              <a:spcAft>
                <a:spcPts val="0"/>
              </a:spcAft>
              <a:buClr>
                <a:schemeClr val="dk1"/>
              </a:buClr>
              <a:buSzPts val="1100"/>
              <a:buFont typeface="Arial"/>
              <a:buNone/>
            </a:pPr>
            <a:r>
              <a:rPr lang="de"/>
              <a:t>Der Vorfall bei Südwestfalen-IT im Jahr 2023 zeigt, wie gefährlich Nachlässigkeiten bei Passwörtern und Sicherheitsupdates sein können. Die Angreifer nutzten eine Schwachstelle in der VPN-Software und lahmten die IT-Infrastruktur von 72 Kommunen – Einwohnermeldeämter, Standesämter und Sozialwesen waren monatelang außer Betrieb. Die IT-Dienstleistung für Tausende Bürger fiel aus. Mehrere Server mussten neu aufgesetzt werden, und die Verwaltung konnte ihre Arbeit erst ein Jahr später vollständig aufnehmen.</a:t>
            </a:r>
            <a:endParaRPr/>
          </a:p>
          <a:p>
            <a:pPr marL="0" lvl="0" indent="0" algn="l" rtl="0">
              <a:lnSpc>
                <a:spcPct val="115000"/>
              </a:lnSpc>
              <a:spcBef>
                <a:spcPts val="1200"/>
              </a:spcBef>
              <a:spcAft>
                <a:spcPts val="1200"/>
              </a:spcAft>
              <a:buNone/>
            </a:pPr>
            <a:r>
              <a:rPr lang="de"/>
              <a:t>Was bedeuten diese Vorfälle für uns? Fehlende Prävention, wie schwache Passwörter und unregelmäßige Updates, öffnen Tür und Tor für Angreifer. Der entstehende Schaden ist immens: finanzielle Verluste, Vertrauensverlust der Bürger und wochenlange Ausfälle öffentlicher Dienstleistungen. Es liegt an uns, durch vorausschauendes Handeln, regelmäßige Schulungen und stärkere Sicherheitsmaßnahmen solche Szenarien zu verhindern.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1df078d5b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1df078d5b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1f9738006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1f9738006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de" i="1">
                <a:solidFill>
                  <a:schemeClr val="dk1"/>
                </a:solidFill>
              </a:rPr>
              <a:t>Diese Folie wurde für die Schulung einer Kommune in NRW erstellt und entsprechende Fallbeispiele rausgesucht. Aktuelle Fälle aus Ihrer Umgebung finden Sie bspw. auf der Seite </a:t>
            </a:r>
            <a:r>
              <a:rPr lang="de" i="1" u="sng">
                <a:solidFill>
                  <a:schemeClr val="hlink"/>
                </a:solidFill>
                <a:hlinkClick r:id="rId3"/>
              </a:rPr>
              <a:t>Kommunaler Notbetrieb</a:t>
            </a:r>
            <a:r>
              <a:rPr lang="de" i="1">
                <a:solidFill>
                  <a:schemeClr val="dk1"/>
                </a:solidFill>
              </a:rPr>
              <a:t>. Im Feedback zur Schulung wünschen sich Teilnehmende einen starken Bezug zur eigenen Behörde. Sollten Angriffe auf Sie erfolgt sein, könne Sie diese hier ebenfalls aufführen.</a:t>
            </a:r>
            <a:endParaRPr i="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de">
                <a:solidFill>
                  <a:schemeClr val="dk1"/>
                </a:solidFill>
              </a:rPr>
              <a:t>Diese Folie zeigt konkrete Beispiele, dass Cyberangriffe nicht nur global, sondern auch in unserer unmittelbaren Umgebung eine reale Gefahr darstellen. Städte wie Essen, Köln oder Neuss sowie der Kreis Wesel haben in den letzten Jahren unterschiedlichste Angriffe erlebt – von Ransomware, die ganze Systeme lahmlegte, bis zu Spamwellen, die Verwaltungsdienste überforderten.</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de" b="1">
                <a:solidFill>
                  <a:schemeClr val="dk1"/>
                </a:solidFill>
              </a:rPr>
              <a:t>Was diese Fälle verdeutlichen:</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de" b="1">
                <a:solidFill>
                  <a:schemeClr val="dk1"/>
                </a:solidFill>
              </a:rPr>
              <a:t>Allgegenwärtige Bedrohung:</a:t>
            </a:r>
            <a:r>
              <a:rPr lang="de">
                <a:solidFill>
                  <a:schemeClr val="dk1"/>
                </a:solidFill>
              </a:rPr>
              <a:t> Keine Stadt oder Behörde ist zu klein oder unwichtig, um Ziel eines Angriffs zu werden.</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de" b="1">
                <a:solidFill>
                  <a:schemeClr val="dk1"/>
                </a:solidFill>
              </a:rPr>
              <a:t>Vielfältige Konsequenzen:</a:t>
            </a:r>
            <a:r>
              <a:rPr lang="de">
                <a:solidFill>
                  <a:schemeClr val="dk1"/>
                </a:solidFill>
              </a:rPr>
              <a:t> Ob IT-Ausfälle, finanzielle Schäden oder Vertrauensverluste – Cyberangriffe haben weitreichende Folgen für Bürger:innen und Institutionen.</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de" b="1">
                <a:solidFill>
                  <a:schemeClr val="dk1"/>
                </a:solidFill>
              </a:rPr>
              <a:t>Erfolgreiche Gegenmaßnahmen:</a:t>
            </a:r>
            <a:r>
              <a:rPr lang="de">
                <a:solidFill>
                  <a:schemeClr val="dk1"/>
                </a:solidFill>
              </a:rPr>
              <a:t> Der schnelle Umgang mit Schwachstellen, wie in Neuss gezeigt, kann größere Schäden verhindern, erfordert jedoch Vorbereitung und Schulung.</a:t>
            </a:r>
            <a:endParaRPr>
              <a:solidFill>
                <a:schemeClr val="dk1"/>
              </a:solidFill>
            </a:endParaRPr>
          </a:p>
          <a:p>
            <a:pPr marL="0" lvl="0" indent="0" algn="l" rtl="0">
              <a:lnSpc>
                <a:spcPct val="115000"/>
              </a:lnSpc>
              <a:spcBef>
                <a:spcPts val="1200"/>
              </a:spcBef>
              <a:spcAft>
                <a:spcPts val="1200"/>
              </a:spcAft>
              <a:buNone/>
            </a:pPr>
            <a:r>
              <a:rPr lang="de" b="1">
                <a:solidFill>
                  <a:schemeClr val="dk1"/>
                </a:solidFill>
              </a:rPr>
              <a:t>Botschaft:</a:t>
            </a:r>
            <a:r>
              <a:rPr lang="de">
                <a:solidFill>
                  <a:schemeClr val="dk1"/>
                </a:solidFill>
              </a:rPr>
              <a:t> Diese Vorfälle sind Warnsignale und zugleich Lernmöglichkeiten. Durch präventive Maßnahmen und ein starkes Sicherheitsbewusstsein kann jede Behörde ihre Widerstandskraft erhöhen.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1df078d5b6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1df078d5b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de">
                <a:solidFill>
                  <a:schemeClr val="dk1"/>
                </a:solidFill>
              </a:rPr>
              <a:t>Für gut funktionierende IT-Sicherheit sind Beispiele schwer zu finden – denn eine starke Abwehr lässt Katastrophen gar nicht erst zu. Die Stadt Berlin stellt ein positives und anschauliches Beispiel mit ihrer IKT-Sicherheitsarchitektur dar. Sie sorgt dafür, dass auf IT-Sicherheitsbedrohungen effizient reagiert werden kann und alle Verwaltungsstellen Berlins sicher arbeiten und reibungslos miteinander kooperieren.</a:t>
            </a:r>
            <a:endParaRPr>
              <a:solidFill>
                <a:schemeClr val="dk1"/>
              </a:solidFill>
            </a:endParaRPr>
          </a:p>
          <a:p>
            <a:pPr marL="0" lvl="0" indent="0" algn="l" rtl="0">
              <a:lnSpc>
                <a:spcPct val="115000"/>
              </a:lnSpc>
              <a:spcBef>
                <a:spcPts val="1200"/>
              </a:spcBef>
              <a:spcAft>
                <a:spcPts val="0"/>
              </a:spcAft>
              <a:buNone/>
            </a:pPr>
            <a:r>
              <a:rPr lang="de">
                <a:solidFill>
                  <a:schemeClr val="dk1"/>
                </a:solidFill>
              </a:rPr>
              <a:t>Die Strategie basiert auf mehreren Säulen:</a:t>
            </a:r>
            <a:endParaRPr>
              <a:solidFill>
                <a:schemeClr val="dk1"/>
              </a:solidFill>
            </a:endParaRPr>
          </a:p>
          <a:p>
            <a:pPr marL="457200" lvl="0" indent="-298450" algn="l" rtl="0">
              <a:lnSpc>
                <a:spcPct val="115000"/>
              </a:lnSpc>
              <a:spcBef>
                <a:spcPts val="1200"/>
              </a:spcBef>
              <a:spcAft>
                <a:spcPts val="0"/>
              </a:spcAft>
              <a:buClr>
                <a:schemeClr val="dk1"/>
              </a:buClr>
              <a:buSzPts val="1100"/>
              <a:buAutoNum type="arabicPeriod"/>
            </a:pPr>
            <a:r>
              <a:rPr lang="de" b="1">
                <a:solidFill>
                  <a:schemeClr val="dk1"/>
                </a:solidFill>
              </a:rPr>
              <a:t>Sicherheitsrichtlinien:</a:t>
            </a:r>
            <a:r>
              <a:rPr lang="de">
                <a:solidFill>
                  <a:schemeClr val="dk1"/>
                </a:solidFill>
              </a:rPr>
              <a:t> Einheitliche Vorgaben, wie zum Beispiel starke Passwörter und der bewusste Umgang mit sensiblen Daten, schaffen eine klare Basis für alle Mitarbeitenden.</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de" b="1">
                <a:solidFill>
                  <a:schemeClr val="dk1"/>
                </a:solidFill>
              </a:rPr>
              <a:t>Schulungen und Übungen:</a:t>
            </a:r>
            <a:r>
              <a:rPr lang="de">
                <a:solidFill>
                  <a:schemeClr val="dk1"/>
                </a:solidFill>
              </a:rPr>
              <a:t> Regelmäßige Schulungen sorgen dafür, dass Mitarbeitende nicht nur über aktuelle Bedrohungen wie Phishing oder sicherheitsbewussten Umgang mit Daten informiert werden, sondern auch in Übungen auf reale Cyberangriffe vorbereitet sind. Diese Kombination aus Theorie und Praxis stärkt die "Human Firewall" und stellt sicher, dass alle Mitarbeitenden in Krisensituationen richtig handeln können.</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de" b="1">
                <a:solidFill>
                  <a:schemeClr val="dk1"/>
                </a:solidFill>
              </a:rPr>
              <a:t>Zugangskontrollen:</a:t>
            </a:r>
            <a:r>
              <a:rPr lang="de">
                <a:solidFill>
                  <a:schemeClr val="dk1"/>
                </a:solidFill>
              </a:rPr>
              <a:t> Durch passwortgeschützte Zugänge und Sicherheitsüberprüfungen wird sichergestellt, dass nur autorisierte Personen auf wichtige Daten zugreifen können.</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de" b="1">
                <a:solidFill>
                  <a:schemeClr val="dk1"/>
                </a:solidFill>
              </a:rPr>
              <a:t>Verschlüsselung:</a:t>
            </a:r>
            <a:r>
              <a:rPr lang="de">
                <a:solidFill>
                  <a:schemeClr val="dk1"/>
                </a:solidFill>
              </a:rPr>
              <a:t> Sowohl bei der Übertragung als auch bei der Speicherung sensibler Daten setzt Berlin auf moderne Verschlüsselungstechnologien. Das schützt die Daten selbst dann, wenn jemand versucht, sie abzugreifen.</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de" b="1">
                <a:solidFill>
                  <a:schemeClr val="dk1"/>
                </a:solidFill>
              </a:rPr>
              <a:t>Regelmäßige Updates:</a:t>
            </a:r>
            <a:r>
              <a:rPr lang="de">
                <a:solidFill>
                  <a:schemeClr val="dk1"/>
                </a:solidFill>
              </a:rPr>
              <a:t> Sicherheitslücken entstehen häufig durch veraltete Software. Mit konsequenten und regelmäßigen Updates wird diesem Risiko wirksam begegnet.</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de">
                <a:solidFill>
                  <a:schemeClr val="dk1"/>
                </a:solidFill>
              </a:rPr>
              <a:t>Das Ergebnis dieser Strategie: Mehr Sicherheit für Daten, Bürger:innen und Verwaltungsprozesse. </a:t>
            </a:r>
            <a:endParaRPr b="1">
              <a:solidFill>
                <a:schemeClr val="dk1"/>
              </a:solidFill>
              <a:latin typeface="Roboto"/>
              <a:ea typeface="Roboto"/>
              <a:cs typeface="Roboto"/>
              <a:sym typeface="Roboto"/>
            </a:endParaRPr>
          </a:p>
          <a:p>
            <a:pPr marL="0" lvl="0" indent="0" algn="l" rtl="0">
              <a:spcBef>
                <a:spcPts val="1200"/>
              </a:spcBef>
              <a:spcAft>
                <a:spcPts val="0"/>
              </a:spcAft>
              <a:buNone/>
            </a:pP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1f9738006c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1f9738006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524800" y="672606"/>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sp>
        <p:nvSpPr>
          <p:cNvPr id="11" name="Google Shape;11;p2"/>
          <p:cNvSpPr/>
          <p:nvPr/>
        </p:nvSpPr>
        <p:spPr>
          <a:xfrm rot="10800000">
            <a:off x="6537563" y="33429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cxnSp>
        <p:nvCxnSpPr>
          <p:cNvPr id="12" name="Google Shape;12;p2"/>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3" name="Google Shape;13;p2"/>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14" name="Google Shape;14;p2"/>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1"/>
          <p:cNvSpPr txBox="1">
            <a:spLocks noGrp="1"/>
          </p:cNvSpPr>
          <p:nvPr>
            <p:ph type="title" hasCustomPrompt="1"/>
          </p:nvPr>
        </p:nvSpPr>
        <p:spPr>
          <a:xfrm>
            <a:off x="387900" y="1152450"/>
            <a:ext cx="83682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a:spLocks noGrp="1"/>
          </p:cNvSpPr>
          <p:nvPr>
            <p:ph type="body" idx="1"/>
          </p:nvPr>
        </p:nvSpPr>
        <p:spPr>
          <a:xfrm>
            <a:off x="387900" y="2919450"/>
            <a:ext cx="83682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8" name="Google Shape;18;p3"/>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2" name="Google Shape;22;p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7" name="Google Shape;27;p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5"/>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body" idx="2"/>
          </p:nvPr>
        </p:nvSpPr>
        <p:spPr>
          <a:xfrm>
            <a:off x="47562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0" name="Google Shape;30;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w="38100" cap="flat" cmpd="sng">
            <a:solidFill>
              <a:schemeClr val="accent4"/>
            </a:solidFill>
            <a:prstDash val="solid"/>
            <a:round/>
            <a:headEnd type="none" w="sm" len="sm"/>
            <a:tailEnd type="none" w="sm" len="sm"/>
          </a:ln>
        </p:spPr>
      </p:cxnSp>
      <p:sp>
        <p:nvSpPr>
          <p:cNvPr id="36" name="Google Shape;36;p7"/>
          <p:cNvSpPr txBox="1">
            <a:spLocks noGrp="1"/>
          </p:cNvSpPr>
          <p:nvPr>
            <p:ph type="title"/>
          </p:nvPr>
        </p:nvSpPr>
        <p:spPr>
          <a:xfrm>
            <a:off x="3879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7"/>
          <p:cNvSpPr txBox="1">
            <a:spLocks noGrp="1"/>
          </p:cNvSpPr>
          <p:nvPr>
            <p:ph type="body" idx="1"/>
          </p:nvPr>
        </p:nvSpPr>
        <p:spPr>
          <a:xfrm>
            <a:off x="387900" y="1594025"/>
            <a:ext cx="2808000" cy="26811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8" name="Google Shape;3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4;p9"/>
          <p:cNvCxnSpPr/>
          <p:nvPr/>
        </p:nvCxnSpPr>
        <p:spPr>
          <a:xfrm>
            <a:off x="5029675" y="4495503"/>
            <a:ext cx="540900" cy="0"/>
          </a:xfrm>
          <a:prstGeom prst="straightConnector1">
            <a:avLst/>
          </a:prstGeom>
          <a:noFill/>
          <a:ln w="38100" cap="flat" cmpd="sng">
            <a:solidFill>
              <a:schemeClr val="accent5"/>
            </a:solidFill>
            <a:prstDash val="solid"/>
            <a:round/>
            <a:headEnd type="none" w="sm" len="sm"/>
            <a:tailEnd type="none" w="sm" len="sm"/>
          </a:ln>
        </p:spPr>
      </p:cxnSp>
      <p:sp>
        <p:nvSpPr>
          <p:cNvPr id="45" name="Google Shape;45;p9"/>
          <p:cNvSpPr txBox="1">
            <a:spLocks noGrp="1"/>
          </p:cNvSpPr>
          <p:nvPr>
            <p:ph type="title"/>
          </p:nvPr>
        </p:nvSpPr>
        <p:spPr>
          <a:xfrm>
            <a:off x="265500" y="1209075"/>
            <a:ext cx="4045200" cy="15063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6" name="Google Shape;46;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47" name="Google Shape;47;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51" name="Google Shape;5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7.xml"/><Relationship Id="rId1" Type="http://schemas.openxmlformats.org/officeDocument/2006/relationships/slideLayout" Target="../slideLayouts/slideLayout11.xml"/><Relationship Id="rId5" Type="http://schemas.openxmlformats.org/officeDocument/2006/relationships/image" Target="../media/image16.png"/><Relationship Id="rId4" Type="http://schemas.openxmlformats.org/officeDocument/2006/relationships/image" Target="../media/image15.jp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3"/>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de"/>
              <a:t>PAUL</a:t>
            </a:r>
            <a:endParaRPr/>
          </a:p>
          <a:p>
            <a:pPr marL="0" lvl="0" indent="0" algn="ctr" rtl="0">
              <a:spcBef>
                <a:spcPts val="0"/>
              </a:spcBef>
              <a:spcAft>
                <a:spcPts val="0"/>
              </a:spcAft>
              <a:buNone/>
            </a:pPr>
            <a:endParaRPr/>
          </a:p>
          <a:p>
            <a:pPr marL="0" lvl="0" indent="0" algn="ctr" rtl="0">
              <a:spcBef>
                <a:spcPts val="0"/>
              </a:spcBef>
              <a:spcAft>
                <a:spcPts val="0"/>
              </a:spcAft>
              <a:buNone/>
            </a:pPr>
            <a:r>
              <a:rPr lang="de" sz="2588"/>
              <a:t>Vorlage Schulung</a:t>
            </a:r>
            <a:endParaRPr sz="2588"/>
          </a:p>
        </p:txBody>
      </p:sp>
      <p:sp>
        <p:nvSpPr>
          <p:cNvPr id="64" name="Google Shape;64;p13"/>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a:bodyPr>
          <a:lstStyle/>
          <a:p>
            <a:pPr marL="0" lvl="0" indent="0" algn="ctr" rtl="0">
              <a:lnSpc>
                <a:spcPct val="80000"/>
              </a:lnSpc>
              <a:spcBef>
                <a:spcPts val="0"/>
              </a:spcBef>
              <a:spcAft>
                <a:spcPts val="0"/>
              </a:spcAft>
              <a:buClr>
                <a:schemeClr val="dk1"/>
              </a:buClr>
              <a:buSzPts val="523"/>
              <a:buFont typeface="Arial"/>
              <a:buNone/>
            </a:pPr>
            <a:r>
              <a:rPr lang="de" sz="1397">
                <a:solidFill>
                  <a:srgbClr val="8BC34A"/>
                </a:solidFill>
                <a:latin typeface="Roboto Slab"/>
                <a:ea typeface="Roboto Slab"/>
                <a:cs typeface="Roboto Slab"/>
                <a:sym typeface="Roboto Slab"/>
              </a:rPr>
              <a:t>Praxisnahe Awareness und IT-Sicherheit. </a:t>
            </a:r>
            <a:endParaRPr sz="1397">
              <a:solidFill>
                <a:srgbClr val="8BC34A"/>
              </a:solidFill>
              <a:latin typeface="Roboto Slab"/>
              <a:ea typeface="Roboto Slab"/>
              <a:cs typeface="Roboto Slab"/>
              <a:sym typeface="Roboto Slab"/>
            </a:endParaRPr>
          </a:p>
          <a:p>
            <a:pPr marL="0" lvl="0" indent="0" algn="ctr" rtl="0">
              <a:lnSpc>
                <a:spcPct val="80000"/>
              </a:lnSpc>
              <a:spcBef>
                <a:spcPts val="0"/>
              </a:spcBef>
              <a:spcAft>
                <a:spcPts val="0"/>
              </a:spcAft>
              <a:buClr>
                <a:schemeClr val="dk1"/>
              </a:buClr>
              <a:buSzPts val="523"/>
              <a:buFont typeface="Arial"/>
              <a:buNone/>
            </a:pPr>
            <a:r>
              <a:rPr lang="de" sz="1397">
                <a:solidFill>
                  <a:srgbClr val="8BC34A"/>
                </a:solidFill>
                <a:latin typeface="Roboto Slab"/>
                <a:ea typeface="Roboto Slab"/>
                <a:cs typeface="Roboto Slab"/>
                <a:sym typeface="Roboto Slab"/>
              </a:rPr>
              <a:t>Unterrichtseinheiten </a:t>
            </a:r>
            <a:endParaRPr sz="1397">
              <a:solidFill>
                <a:srgbClr val="8BC34A"/>
              </a:solidFill>
              <a:latin typeface="Roboto Slab"/>
              <a:ea typeface="Roboto Slab"/>
              <a:cs typeface="Roboto Slab"/>
              <a:sym typeface="Roboto Slab"/>
            </a:endParaRPr>
          </a:p>
          <a:p>
            <a:pPr marL="0" lvl="0" indent="0" algn="ctr" rtl="0">
              <a:lnSpc>
                <a:spcPct val="80000"/>
              </a:lnSpc>
              <a:spcBef>
                <a:spcPts val="0"/>
              </a:spcBef>
              <a:spcAft>
                <a:spcPts val="0"/>
              </a:spcAft>
              <a:buClr>
                <a:schemeClr val="dk1"/>
              </a:buClr>
              <a:buSzPts val="523"/>
              <a:buFont typeface="Arial"/>
              <a:buNone/>
            </a:pPr>
            <a:r>
              <a:rPr lang="de" sz="1397">
                <a:solidFill>
                  <a:srgbClr val="8BC34A"/>
                </a:solidFill>
                <a:latin typeface="Roboto Slab"/>
                <a:ea typeface="Roboto Slab"/>
                <a:cs typeface="Roboto Slab"/>
                <a:sym typeface="Roboto Slab"/>
              </a:rPr>
              <a:t>für Lernende im öffentlichen Dienst</a:t>
            </a:r>
            <a:endParaRPr/>
          </a:p>
        </p:txBody>
      </p:sp>
      <p:pic>
        <p:nvPicPr>
          <p:cNvPr id="65" name="Google Shape;65;p13"/>
          <p:cNvPicPr preferRelativeResize="0"/>
          <p:nvPr/>
        </p:nvPicPr>
        <p:blipFill rotWithShape="1">
          <a:blip r:embed="rId3">
            <a:alphaModFix/>
          </a:blip>
          <a:srcRect t="109" b="109"/>
          <a:stretch/>
        </p:blipFill>
        <p:spPr>
          <a:xfrm>
            <a:off x="116700" y="76600"/>
            <a:ext cx="830592" cy="397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2"/>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de"/>
              <a:t>Passwortsicherheit </a:t>
            </a:r>
            <a:endParaRPr/>
          </a:p>
        </p:txBody>
      </p:sp>
      <p:sp>
        <p:nvSpPr>
          <p:cNvPr id="135" name="Google Shape;135;p22"/>
          <p:cNvSpPr txBox="1">
            <a:spLocks noGrp="1"/>
          </p:cNvSpPr>
          <p:nvPr>
            <p:ph type="body" idx="1"/>
          </p:nvPr>
        </p:nvSpPr>
        <p:spPr>
          <a:xfrm>
            <a:off x="387900" y="1489825"/>
            <a:ext cx="3900900" cy="3078900"/>
          </a:xfrm>
          <a:prstGeom prst="rect">
            <a:avLst/>
          </a:prstGeom>
        </p:spPr>
        <p:txBody>
          <a:bodyPr spcFirstLastPara="1" wrap="square" lIns="91425" tIns="91425" rIns="91425" bIns="91425" anchor="t" anchorCtr="0">
            <a:normAutofit fontScale="85000" lnSpcReduction="20000"/>
          </a:bodyPr>
          <a:lstStyle/>
          <a:p>
            <a:pPr marL="457200" lvl="0" indent="-341947" algn="l" rtl="0">
              <a:spcBef>
                <a:spcPts val="1200"/>
              </a:spcBef>
              <a:spcAft>
                <a:spcPts val="0"/>
              </a:spcAft>
              <a:buClr>
                <a:schemeClr val="dk1"/>
              </a:buClr>
              <a:buSzPct val="87500"/>
              <a:buChar char="●"/>
            </a:pPr>
            <a:r>
              <a:rPr lang="de" sz="2400"/>
              <a:t>Wie häufig müssen Sie in Ihrer Behörde Passwörter ändern?</a:t>
            </a:r>
            <a:endParaRPr sz="2400"/>
          </a:p>
          <a:p>
            <a:pPr marL="457200" lvl="0" indent="-341947" algn="l" rtl="0">
              <a:spcBef>
                <a:spcPts val="0"/>
              </a:spcBef>
              <a:spcAft>
                <a:spcPts val="0"/>
              </a:spcAft>
              <a:buClr>
                <a:schemeClr val="dk1"/>
              </a:buClr>
              <a:buSzPct val="87500"/>
              <a:buChar char="●"/>
            </a:pPr>
            <a:r>
              <a:rPr lang="de" sz="2400"/>
              <a:t>Gibt es Richtlinien wie Ihre Passwörter aussehen sollen?</a:t>
            </a:r>
            <a:endParaRPr sz="2400"/>
          </a:p>
          <a:p>
            <a:pPr marL="457200" lvl="0" indent="-341947" algn="l" rtl="0">
              <a:spcBef>
                <a:spcPts val="0"/>
              </a:spcBef>
              <a:spcAft>
                <a:spcPts val="0"/>
              </a:spcAft>
              <a:buClr>
                <a:schemeClr val="dk1"/>
              </a:buClr>
              <a:buSzPct val="87500"/>
              <a:buChar char="●"/>
            </a:pPr>
            <a:r>
              <a:rPr lang="de" sz="2400"/>
              <a:t>Gab es in der Vergangenheit Probleme mit gestohlenen Passwörtern?</a:t>
            </a:r>
            <a:endParaRPr sz="2400"/>
          </a:p>
        </p:txBody>
      </p:sp>
      <p:pic>
        <p:nvPicPr>
          <p:cNvPr id="136" name="Google Shape;136;p22"/>
          <p:cNvPicPr preferRelativeResize="0"/>
          <p:nvPr/>
        </p:nvPicPr>
        <p:blipFill>
          <a:blip r:embed="rId3">
            <a:alphaModFix/>
          </a:blip>
          <a:stretch>
            <a:fillRect/>
          </a:stretch>
        </p:blipFill>
        <p:spPr>
          <a:xfrm>
            <a:off x="5408700" y="294311"/>
            <a:ext cx="3416175" cy="455487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3"/>
          <p:cNvSpPr txBox="1">
            <a:spLocks noGrp="1"/>
          </p:cNvSpPr>
          <p:nvPr>
            <p:ph type="title"/>
          </p:nvPr>
        </p:nvSpPr>
        <p:spPr>
          <a:xfrm>
            <a:off x="387900" y="44187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de"/>
              <a:t>Erstellung sicherer Passwörter </a:t>
            </a:r>
            <a:endParaRPr/>
          </a:p>
        </p:txBody>
      </p:sp>
      <p:sp>
        <p:nvSpPr>
          <p:cNvPr id="142" name="Google Shape;142;p23"/>
          <p:cNvSpPr txBox="1">
            <a:spLocks noGrp="1"/>
          </p:cNvSpPr>
          <p:nvPr>
            <p:ph type="body" idx="1"/>
          </p:nvPr>
        </p:nvSpPr>
        <p:spPr>
          <a:xfrm>
            <a:off x="624200" y="1462350"/>
            <a:ext cx="7186800" cy="3078900"/>
          </a:xfrm>
          <a:prstGeom prst="rect">
            <a:avLst/>
          </a:prstGeom>
        </p:spPr>
        <p:txBody>
          <a:bodyPr spcFirstLastPara="1" wrap="square" lIns="91425" tIns="91425" rIns="91425" bIns="91425" anchor="t" anchorCtr="0">
            <a:normAutofit fontScale="62500" lnSpcReduction="20000"/>
          </a:bodyPr>
          <a:lstStyle/>
          <a:p>
            <a:pPr marL="457200" lvl="0" indent="-298450" algn="l" rtl="0">
              <a:spcBef>
                <a:spcPts val="1200"/>
              </a:spcBef>
              <a:spcAft>
                <a:spcPts val="0"/>
              </a:spcAft>
              <a:buClr>
                <a:schemeClr val="dk1"/>
              </a:buClr>
              <a:buSzPct val="100000"/>
              <a:buChar char="●"/>
            </a:pPr>
            <a:r>
              <a:rPr lang="de" sz="2000"/>
              <a:t>Satzmethode </a:t>
            </a:r>
            <a:endParaRPr sz="2000"/>
          </a:p>
          <a:p>
            <a:pPr marL="719999" lvl="1" indent="-298450" algn="l" rtl="0">
              <a:spcBef>
                <a:spcPts val="0"/>
              </a:spcBef>
              <a:spcAft>
                <a:spcPts val="0"/>
              </a:spcAft>
              <a:buClr>
                <a:schemeClr val="dk1"/>
              </a:buClr>
              <a:buSzPct val="100000"/>
              <a:buChar char="○"/>
            </a:pPr>
            <a:r>
              <a:rPr lang="de" sz="2000"/>
              <a:t>Einen leicht merkbaren Satz wählen (z. B. "Heute trinke ich 2 große Tassen Kaffee.")</a:t>
            </a:r>
            <a:endParaRPr sz="2000"/>
          </a:p>
          <a:p>
            <a:pPr marL="719999" lvl="1" indent="-298450" algn="l" rtl="0">
              <a:spcBef>
                <a:spcPts val="0"/>
              </a:spcBef>
              <a:spcAft>
                <a:spcPts val="0"/>
              </a:spcAft>
              <a:buClr>
                <a:schemeClr val="dk1"/>
              </a:buClr>
              <a:buSzPct val="100000"/>
              <a:buChar char="○"/>
            </a:pPr>
            <a:r>
              <a:rPr lang="de" sz="2000"/>
              <a:t>Von jedem Wort den ersten Buchstaben nehmen: H t i 2 g T K</a:t>
            </a:r>
            <a:endParaRPr sz="2000"/>
          </a:p>
          <a:p>
            <a:pPr marL="719999" lvl="1" indent="-298450" algn="l" rtl="0">
              <a:spcBef>
                <a:spcPts val="0"/>
              </a:spcBef>
              <a:spcAft>
                <a:spcPts val="0"/>
              </a:spcAft>
              <a:buClr>
                <a:schemeClr val="dk1"/>
              </a:buClr>
              <a:buSzPct val="100000"/>
              <a:buChar char="○"/>
            </a:pPr>
            <a:r>
              <a:rPr lang="de" sz="2000"/>
              <a:t>Zahlen und Sonderzeichen beibehalten oder hinzufügen, Groß-/Kleinschreibung variieren: </a:t>
            </a:r>
            <a:r>
              <a:rPr lang="de" sz="2000" b="1"/>
              <a:t>Hti2gTK</a:t>
            </a:r>
            <a:r>
              <a:rPr lang="de" sz="2000"/>
              <a:t>!</a:t>
            </a:r>
            <a:endParaRPr sz="2000"/>
          </a:p>
          <a:p>
            <a:pPr marL="0" lvl="0" indent="0" algn="l" rtl="0">
              <a:spcBef>
                <a:spcPts val="1200"/>
              </a:spcBef>
              <a:spcAft>
                <a:spcPts val="0"/>
              </a:spcAft>
              <a:buNone/>
            </a:pPr>
            <a:endParaRPr sz="2000"/>
          </a:p>
          <a:p>
            <a:pPr marL="457200" lvl="0" indent="-298450" algn="l" rtl="0">
              <a:spcBef>
                <a:spcPts val="1200"/>
              </a:spcBef>
              <a:spcAft>
                <a:spcPts val="0"/>
              </a:spcAft>
              <a:buSzPct val="100000"/>
              <a:buChar char="●"/>
            </a:pPr>
            <a:r>
              <a:rPr lang="de" sz="2000"/>
              <a:t>Wortkombinationen</a:t>
            </a:r>
            <a:endParaRPr sz="2000"/>
          </a:p>
          <a:p>
            <a:pPr marL="764999" lvl="1" indent="-298450" algn="l" rtl="0">
              <a:spcBef>
                <a:spcPts val="0"/>
              </a:spcBef>
              <a:spcAft>
                <a:spcPts val="0"/>
              </a:spcAft>
              <a:buSzPct val="100000"/>
              <a:buChar char="○"/>
            </a:pPr>
            <a:r>
              <a:rPr lang="de" sz="2000"/>
              <a:t>Einige zufällige, unzusammenhängende Wörter aussuchen (z. B. "Wolke", "Hebel", "Tiger", "17", "Stern")</a:t>
            </a:r>
            <a:endParaRPr sz="2000"/>
          </a:p>
          <a:p>
            <a:pPr marL="764999" lvl="1" indent="-298450" algn="l" rtl="0">
              <a:spcBef>
                <a:spcPts val="0"/>
              </a:spcBef>
              <a:spcAft>
                <a:spcPts val="0"/>
              </a:spcAft>
              <a:buSzPct val="100000"/>
              <a:buChar char="○"/>
            </a:pPr>
            <a:r>
              <a:rPr lang="de" sz="2000"/>
              <a:t>Zu einem ungewöhnlichen Passwort kombinieren, Sonderzeichen einfügen, Groß-/Kleinschreibung nutzen: WolkeHebelTiger17*Stern</a:t>
            </a:r>
            <a:endParaRPr sz="2000"/>
          </a:p>
          <a:p>
            <a:pPr marL="1371600" lvl="0" indent="0" algn="l" rtl="0">
              <a:spcBef>
                <a:spcPts val="1200"/>
              </a:spcBef>
              <a:spcAft>
                <a:spcPts val="0"/>
              </a:spcAft>
              <a:buNone/>
            </a:pPr>
            <a:endParaRPr sz="2000"/>
          </a:p>
          <a:p>
            <a:pPr marL="457200" lvl="0" indent="-298450" algn="l" rtl="0">
              <a:spcBef>
                <a:spcPts val="1200"/>
              </a:spcBef>
              <a:spcAft>
                <a:spcPts val="0"/>
              </a:spcAft>
              <a:buSzPct val="100000"/>
              <a:buChar char="●"/>
            </a:pPr>
            <a:r>
              <a:rPr lang="de" sz="2000"/>
              <a:t>Erstellen Sie selbst jeweils ein sicheres Passwort nach den beiden vorgestellten Methoden.</a:t>
            </a:r>
            <a:endParaRPr sz="20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de"/>
              <a:t>Quiz</a:t>
            </a:r>
            <a:endParaRPr/>
          </a:p>
        </p:txBody>
      </p:sp>
      <p:sp>
        <p:nvSpPr>
          <p:cNvPr id="148" name="Google Shape;148;p24"/>
          <p:cNvSpPr txBox="1">
            <a:spLocks noGrp="1"/>
          </p:cNvSpPr>
          <p:nvPr>
            <p:ph type="body" idx="1"/>
          </p:nvPr>
        </p:nvSpPr>
        <p:spPr>
          <a:xfrm>
            <a:off x="387900" y="1489825"/>
            <a:ext cx="7923600" cy="3078900"/>
          </a:xfrm>
          <a:prstGeom prst="rect">
            <a:avLst/>
          </a:prstGeom>
        </p:spPr>
        <p:txBody>
          <a:bodyPr spcFirstLastPara="1" wrap="square" lIns="91425" tIns="91425" rIns="91425" bIns="91425" anchor="t" anchorCtr="0">
            <a:normAutofit/>
          </a:bodyPr>
          <a:lstStyle/>
          <a:p>
            <a:pPr marL="457200" lvl="0" indent="0" algn="l" rtl="0">
              <a:spcBef>
                <a:spcPts val="1200"/>
              </a:spcBef>
              <a:spcAft>
                <a:spcPts val="0"/>
              </a:spcAft>
              <a:buNone/>
            </a:pPr>
            <a:endParaRPr sz="3000"/>
          </a:p>
          <a:p>
            <a:pPr marL="457200" lvl="0" indent="0" algn="l" rtl="0">
              <a:spcBef>
                <a:spcPts val="1200"/>
              </a:spcBef>
              <a:spcAft>
                <a:spcPts val="1200"/>
              </a:spcAft>
              <a:buNone/>
            </a:pPr>
            <a:endParaRPr sz="3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de"/>
              <a:t>Passwortmanager</a:t>
            </a:r>
            <a:endParaRPr/>
          </a:p>
        </p:txBody>
      </p:sp>
      <p:sp>
        <p:nvSpPr>
          <p:cNvPr id="154" name="Google Shape;154;p25"/>
          <p:cNvSpPr txBox="1">
            <a:spLocks noGrp="1"/>
          </p:cNvSpPr>
          <p:nvPr>
            <p:ph type="body" idx="1"/>
          </p:nvPr>
        </p:nvSpPr>
        <p:spPr>
          <a:xfrm>
            <a:off x="387900" y="1489825"/>
            <a:ext cx="3609300" cy="3078900"/>
          </a:xfrm>
          <a:prstGeom prst="rect">
            <a:avLst/>
          </a:prstGeom>
        </p:spPr>
        <p:txBody>
          <a:bodyPr spcFirstLastPara="1" wrap="square" lIns="91425" tIns="91425" rIns="91425" bIns="91425" anchor="t" anchorCtr="0">
            <a:normAutofit/>
          </a:bodyPr>
          <a:lstStyle/>
          <a:p>
            <a:pPr marL="457200" lvl="0" indent="-298450" algn="l" rtl="0">
              <a:spcBef>
                <a:spcPts val="1200"/>
              </a:spcBef>
              <a:spcAft>
                <a:spcPts val="0"/>
              </a:spcAft>
              <a:buClr>
                <a:schemeClr val="dk1"/>
              </a:buClr>
              <a:buSzPts val="1100"/>
              <a:buChar char="●"/>
            </a:pPr>
            <a:r>
              <a:rPr lang="de"/>
              <a:t>Was macht man um sich eine große Anzahl verschiedener Passwörter sicher zu merken? </a:t>
            </a:r>
            <a:endParaRPr/>
          </a:p>
          <a:p>
            <a:pPr marL="457200" lvl="0" indent="-298450" algn="l" rtl="0">
              <a:spcBef>
                <a:spcPts val="0"/>
              </a:spcBef>
              <a:spcAft>
                <a:spcPts val="0"/>
              </a:spcAft>
              <a:buClr>
                <a:schemeClr val="dk1"/>
              </a:buClr>
              <a:buSzPts val="1100"/>
              <a:buChar char="●"/>
            </a:pPr>
            <a:r>
              <a:rPr lang="de"/>
              <a:t>Hierfür gibt es spezielle Tools (Passwortmanager)</a:t>
            </a:r>
            <a:endParaRPr/>
          </a:p>
          <a:p>
            <a:pPr marL="457200" lvl="0" indent="-298450" algn="l" rtl="0">
              <a:spcBef>
                <a:spcPts val="0"/>
              </a:spcBef>
              <a:spcAft>
                <a:spcPts val="0"/>
              </a:spcAft>
              <a:buClr>
                <a:schemeClr val="dk1"/>
              </a:buClr>
              <a:buSzPts val="1100"/>
              <a:buChar char="●"/>
            </a:pPr>
            <a:r>
              <a:rPr lang="de"/>
              <a:t>können sichere Passwörter erzeugen und speichern</a:t>
            </a:r>
            <a:endParaRPr/>
          </a:p>
          <a:p>
            <a:pPr marL="457200" lvl="0" indent="-298450" algn="l" rtl="0">
              <a:spcBef>
                <a:spcPts val="0"/>
              </a:spcBef>
              <a:spcAft>
                <a:spcPts val="0"/>
              </a:spcAft>
              <a:buClr>
                <a:schemeClr val="dk1"/>
              </a:buClr>
              <a:buSzPts val="1100"/>
              <a:buChar char="●"/>
            </a:pPr>
            <a:r>
              <a:rPr lang="de"/>
              <a:t>Geschützt durch Master-Passwort</a:t>
            </a:r>
            <a:endParaRPr/>
          </a:p>
          <a:p>
            <a:pPr marL="457200" lvl="0" indent="-298450" algn="l" rtl="0">
              <a:spcBef>
                <a:spcPts val="0"/>
              </a:spcBef>
              <a:spcAft>
                <a:spcPts val="0"/>
              </a:spcAft>
              <a:buClr>
                <a:schemeClr val="dk1"/>
              </a:buClr>
              <a:buSzPts val="1100"/>
              <a:buChar char="●"/>
            </a:pPr>
            <a:r>
              <a:rPr lang="de"/>
              <a:t>Werden in Ihrer Behörde bereits Passwortmanager eingesetzt?</a:t>
            </a:r>
            <a:endParaRPr/>
          </a:p>
        </p:txBody>
      </p:sp>
      <p:pic>
        <p:nvPicPr>
          <p:cNvPr id="155" name="Google Shape;155;p25"/>
          <p:cNvPicPr preferRelativeResize="0"/>
          <p:nvPr/>
        </p:nvPicPr>
        <p:blipFill>
          <a:blip r:embed="rId3">
            <a:alphaModFix/>
          </a:blip>
          <a:stretch>
            <a:fillRect/>
          </a:stretch>
        </p:blipFill>
        <p:spPr>
          <a:xfrm>
            <a:off x="4357047" y="1289538"/>
            <a:ext cx="4552950" cy="3479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de"/>
              <a:t>Multifaktor-Authentifizierung</a:t>
            </a:r>
            <a:endParaRPr/>
          </a:p>
        </p:txBody>
      </p:sp>
      <p:sp>
        <p:nvSpPr>
          <p:cNvPr id="161" name="Google Shape;161;p26"/>
          <p:cNvSpPr txBox="1">
            <a:spLocks noGrp="1"/>
          </p:cNvSpPr>
          <p:nvPr>
            <p:ph type="body" idx="1"/>
          </p:nvPr>
        </p:nvSpPr>
        <p:spPr>
          <a:xfrm>
            <a:off x="387900" y="1489825"/>
            <a:ext cx="5252400" cy="3078900"/>
          </a:xfrm>
          <a:prstGeom prst="rect">
            <a:avLst/>
          </a:prstGeom>
        </p:spPr>
        <p:txBody>
          <a:bodyPr spcFirstLastPara="1" wrap="square" lIns="91425" tIns="91425" rIns="91425" bIns="91425" anchor="t" anchorCtr="0">
            <a:normAutofit fontScale="92500" lnSpcReduction="10000"/>
          </a:bodyPr>
          <a:lstStyle/>
          <a:p>
            <a:pPr marL="457200" lvl="0" indent="0" algn="l" rtl="0">
              <a:spcBef>
                <a:spcPts val="1200"/>
              </a:spcBef>
              <a:spcAft>
                <a:spcPts val="0"/>
              </a:spcAft>
              <a:buNone/>
            </a:pPr>
            <a:r>
              <a:rPr lang="de"/>
              <a:t>Um ein:e Benutzer:in sicher zu identifizieren gibt es verschiedene Möglichkeiten, besonders sicher ist es, wenn mehr als eine Methode eingesetzt wird:</a:t>
            </a:r>
            <a:endParaRPr/>
          </a:p>
          <a:p>
            <a:pPr marL="457200" lvl="0" indent="-310832" algn="l" rtl="0">
              <a:spcBef>
                <a:spcPts val="1200"/>
              </a:spcBef>
              <a:spcAft>
                <a:spcPts val="0"/>
              </a:spcAft>
              <a:buSzPct val="100000"/>
              <a:buChar char="●"/>
            </a:pPr>
            <a:r>
              <a:rPr lang="de" b="1"/>
              <a:t>What You Know (Wissen)</a:t>
            </a:r>
            <a:r>
              <a:rPr lang="de"/>
              <a:t>: Passwort, PIN, Sicherheitsfragen</a:t>
            </a:r>
            <a:endParaRPr/>
          </a:p>
          <a:p>
            <a:pPr marL="457200" lvl="0" indent="-310832" algn="l" rtl="0">
              <a:spcBef>
                <a:spcPts val="0"/>
              </a:spcBef>
              <a:spcAft>
                <a:spcPts val="0"/>
              </a:spcAft>
              <a:buSzPct val="100000"/>
              <a:buChar char="●"/>
            </a:pPr>
            <a:r>
              <a:rPr lang="de" b="1"/>
              <a:t>What You Have (Besitz)</a:t>
            </a:r>
            <a:r>
              <a:rPr lang="de"/>
              <a:t>: Smartphone (z. B. für SMS- oder App-basierte Codes), Hardware-Token (z. B. YubiKey), Smartcard</a:t>
            </a:r>
            <a:endParaRPr/>
          </a:p>
          <a:p>
            <a:pPr marL="457200" lvl="0" indent="-310832" algn="l" rtl="0">
              <a:spcBef>
                <a:spcPts val="0"/>
              </a:spcBef>
              <a:spcAft>
                <a:spcPts val="0"/>
              </a:spcAft>
              <a:buSzPct val="100000"/>
              <a:buChar char="●"/>
            </a:pPr>
            <a:r>
              <a:rPr lang="de" b="1"/>
              <a:t>What You Are (Biometrie)</a:t>
            </a:r>
            <a:r>
              <a:rPr lang="de"/>
              <a:t>: Fingerabdruck, Gesichtserkennung, Iris-Scan</a:t>
            </a:r>
            <a:endParaRPr/>
          </a:p>
          <a:p>
            <a:pPr marL="457200" lvl="0" indent="-310832" algn="l" rtl="0">
              <a:spcBef>
                <a:spcPts val="0"/>
              </a:spcBef>
              <a:spcAft>
                <a:spcPts val="0"/>
              </a:spcAft>
              <a:buSzPct val="100000"/>
              <a:buChar char="●"/>
            </a:pPr>
            <a:r>
              <a:rPr lang="de" b="1"/>
              <a:t>Where You Are (Standort)</a:t>
            </a:r>
            <a:r>
              <a:rPr lang="de"/>
              <a:t>: GPS-Standortdaten, Netzwerkstandort (z. B. IP-Adresse)</a:t>
            </a:r>
            <a:endParaRPr/>
          </a:p>
          <a:p>
            <a:pPr marL="457200" lvl="0" indent="-310832" algn="l" rtl="0">
              <a:spcBef>
                <a:spcPts val="0"/>
              </a:spcBef>
              <a:spcAft>
                <a:spcPts val="0"/>
              </a:spcAft>
              <a:buSzPct val="100000"/>
              <a:buChar char="●"/>
            </a:pPr>
            <a:r>
              <a:rPr lang="de" b="1"/>
              <a:t>What You Do (Verhalten)</a:t>
            </a:r>
            <a:r>
              <a:rPr lang="de"/>
              <a:t>: Tippmuster, Mausbewegungen, Nutzungsmuster (z. B. Zeit und Ort der Anmeldung)</a:t>
            </a:r>
            <a:endParaRPr/>
          </a:p>
        </p:txBody>
      </p:sp>
      <p:pic>
        <p:nvPicPr>
          <p:cNvPr id="162" name="Google Shape;162;p26"/>
          <p:cNvPicPr preferRelativeResize="0"/>
          <p:nvPr/>
        </p:nvPicPr>
        <p:blipFill>
          <a:blip r:embed="rId3">
            <a:alphaModFix/>
          </a:blip>
          <a:stretch>
            <a:fillRect/>
          </a:stretch>
        </p:blipFill>
        <p:spPr>
          <a:xfrm>
            <a:off x="5640300" y="2148575"/>
            <a:ext cx="3198900" cy="176138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7"/>
          <p:cNvSpPr txBox="1">
            <a:spLocks noGrp="1"/>
          </p:cNvSpPr>
          <p:nvPr>
            <p:ph type="title"/>
          </p:nvPr>
        </p:nvSpPr>
        <p:spPr>
          <a:xfrm>
            <a:off x="460950" y="1664250"/>
            <a:ext cx="8222100" cy="9075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de"/>
              <a:t>Modul 3: </a:t>
            </a:r>
            <a:endParaRPr/>
          </a:p>
          <a:p>
            <a:pPr marL="0" lvl="0" indent="0" algn="ctr" rtl="0">
              <a:spcBef>
                <a:spcPts val="0"/>
              </a:spcBef>
              <a:spcAft>
                <a:spcPts val="0"/>
              </a:spcAft>
              <a:buNone/>
            </a:pPr>
            <a:r>
              <a:rPr lang="de"/>
              <a:t>Umgang mit Wechseldatenträgern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8"/>
          <p:cNvSpPr txBox="1">
            <a:spLocks noGrp="1"/>
          </p:cNvSpPr>
          <p:nvPr>
            <p:ph type="title"/>
          </p:nvPr>
        </p:nvSpPr>
        <p:spPr>
          <a:xfrm>
            <a:off x="460950" y="1664250"/>
            <a:ext cx="8222100" cy="9075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de"/>
              <a:t>LIVE-Demo</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9"/>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de"/>
              <a:t>Lessons Learned</a:t>
            </a:r>
            <a:endParaRPr/>
          </a:p>
        </p:txBody>
      </p:sp>
      <p:sp>
        <p:nvSpPr>
          <p:cNvPr id="178" name="Google Shape;178;p29"/>
          <p:cNvSpPr txBox="1">
            <a:spLocks noGrp="1"/>
          </p:cNvSpPr>
          <p:nvPr>
            <p:ph type="body" idx="1"/>
          </p:nvPr>
        </p:nvSpPr>
        <p:spPr>
          <a:xfrm>
            <a:off x="387900" y="1895550"/>
            <a:ext cx="3999900" cy="6861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de" b="1"/>
              <a:t>Was habe ich gelernt?</a:t>
            </a:r>
            <a:endParaRPr b="1"/>
          </a:p>
        </p:txBody>
      </p:sp>
      <p:sp>
        <p:nvSpPr>
          <p:cNvPr id="179" name="Google Shape;179;p29"/>
          <p:cNvSpPr txBox="1">
            <a:spLocks noGrp="1"/>
          </p:cNvSpPr>
          <p:nvPr>
            <p:ph type="body" idx="2"/>
          </p:nvPr>
        </p:nvSpPr>
        <p:spPr>
          <a:xfrm>
            <a:off x="4832400" y="1895425"/>
            <a:ext cx="3999900" cy="6861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de" b="1"/>
              <a:t>Was könnte ich beim nächsten Mal besser machen?</a:t>
            </a:r>
            <a:endParaRPr b="1"/>
          </a:p>
        </p:txBody>
      </p:sp>
      <p:pic>
        <p:nvPicPr>
          <p:cNvPr id="180" name="Google Shape;180;p29"/>
          <p:cNvPicPr preferRelativeResize="0"/>
          <p:nvPr/>
        </p:nvPicPr>
        <p:blipFill>
          <a:blip r:embed="rId3">
            <a:alphaModFix/>
          </a:blip>
          <a:stretch>
            <a:fillRect/>
          </a:stretch>
        </p:blipFill>
        <p:spPr>
          <a:xfrm>
            <a:off x="2044800" y="1209450"/>
            <a:ext cx="686100" cy="686100"/>
          </a:xfrm>
          <a:prstGeom prst="rect">
            <a:avLst/>
          </a:prstGeom>
          <a:noFill/>
          <a:ln>
            <a:noFill/>
          </a:ln>
        </p:spPr>
      </p:pic>
      <p:pic>
        <p:nvPicPr>
          <p:cNvPr id="181" name="Google Shape;181;p29"/>
          <p:cNvPicPr preferRelativeResize="0"/>
          <p:nvPr/>
        </p:nvPicPr>
        <p:blipFill>
          <a:blip r:embed="rId4">
            <a:alphaModFix/>
          </a:blip>
          <a:stretch>
            <a:fillRect/>
          </a:stretch>
        </p:blipFill>
        <p:spPr>
          <a:xfrm>
            <a:off x="6489300" y="1209450"/>
            <a:ext cx="686100" cy="686100"/>
          </a:xfrm>
          <a:prstGeom prst="rect">
            <a:avLst/>
          </a:prstGeom>
          <a:noFill/>
          <a:ln>
            <a:noFill/>
          </a:ln>
        </p:spPr>
      </p:pic>
      <p:cxnSp>
        <p:nvCxnSpPr>
          <p:cNvPr id="182" name="Google Shape;182;p29"/>
          <p:cNvCxnSpPr>
            <a:stCxn id="177" idx="2"/>
          </p:cNvCxnSpPr>
          <p:nvPr/>
        </p:nvCxnSpPr>
        <p:spPr>
          <a:xfrm flipH="1">
            <a:off x="4556100" y="1144125"/>
            <a:ext cx="15900" cy="4010400"/>
          </a:xfrm>
          <a:prstGeom prst="straightConnector1">
            <a:avLst/>
          </a:prstGeom>
          <a:noFill/>
          <a:ln w="9525" cap="flat" cmpd="sng">
            <a:solidFill>
              <a:schemeClr val="dk1"/>
            </a:solidFill>
            <a:prstDash val="solid"/>
            <a:round/>
            <a:headEnd type="none" w="med" len="med"/>
            <a:tailEnd type="none" w="med" len="med"/>
          </a:ln>
        </p:spPr>
      </p:cxnSp>
      <p:sp>
        <p:nvSpPr>
          <p:cNvPr id="183" name="Google Shape;183;p29"/>
          <p:cNvSpPr txBox="1">
            <a:spLocks noGrp="1"/>
          </p:cNvSpPr>
          <p:nvPr>
            <p:ph type="body" idx="1"/>
          </p:nvPr>
        </p:nvSpPr>
        <p:spPr>
          <a:xfrm>
            <a:off x="387900" y="2571750"/>
            <a:ext cx="3999900" cy="26733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de"/>
              <a:t>USB-Stick verwenden, den man selbst kennt</a:t>
            </a:r>
            <a:endParaRPr/>
          </a:p>
          <a:p>
            <a:pPr marL="457200" lvl="0" indent="-317500" algn="l" rtl="0">
              <a:spcBef>
                <a:spcPts val="0"/>
              </a:spcBef>
              <a:spcAft>
                <a:spcPts val="0"/>
              </a:spcAft>
              <a:buSzPts val="1400"/>
              <a:buChar char="-"/>
            </a:pPr>
            <a:r>
              <a:rPr lang="de"/>
              <a:t>Software verwenden, die USB-Sticks verweigert</a:t>
            </a:r>
            <a:endParaRPr/>
          </a:p>
          <a:p>
            <a:pPr marL="457200" lvl="0" indent="-317500" algn="l" rtl="0">
              <a:spcBef>
                <a:spcPts val="0"/>
              </a:spcBef>
              <a:spcAft>
                <a:spcPts val="0"/>
              </a:spcAft>
              <a:buSzPts val="1400"/>
              <a:buChar char="-"/>
            </a:pPr>
            <a:r>
              <a:rPr lang="de"/>
              <a:t>…</a:t>
            </a:r>
            <a:endParaRPr/>
          </a:p>
        </p:txBody>
      </p:sp>
      <p:sp>
        <p:nvSpPr>
          <p:cNvPr id="184" name="Google Shape;184;p29"/>
          <p:cNvSpPr txBox="1">
            <a:spLocks noGrp="1"/>
          </p:cNvSpPr>
          <p:nvPr>
            <p:ph type="body" idx="1"/>
          </p:nvPr>
        </p:nvSpPr>
        <p:spPr>
          <a:xfrm>
            <a:off x="4832400" y="2571750"/>
            <a:ext cx="3999900" cy="26733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de"/>
              <a:t>Keine unbekannten Wechseldatenträger verwenden</a:t>
            </a:r>
            <a:endParaRPr/>
          </a:p>
          <a:p>
            <a:pPr marL="457200" lvl="0" indent="-317500" algn="l" rtl="0">
              <a:spcBef>
                <a:spcPts val="0"/>
              </a:spcBef>
              <a:spcAft>
                <a:spcPts val="0"/>
              </a:spcAft>
              <a:buSzPts val="1400"/>
              <a:buChar char="-"/>
            </a:pPr>
            <a:r>
              <a:rPr lang="de"/>
              <a:t>Bewusstsein schaffen </a:t>
            </a:r>
            <a:endParaRPr/>
          </a:p>
          <a:p>
            <a:pPr marL="457200" lvl="0" indent="-317500" algn="l" rtl="0">
              <a:spcBef>
                <a:spcPts val="0"/>
              </a:spcBef>
              <a:spcAft>
                <a:spcPts val="0"/>
              </a:spcAft>
              <a:buSzPts val="1400"/>
              <a:buChar char="-"/>
            </a:pPr>
            <a:r>
              <a:rPr lang="de"/>
              <a:t>Richtlinien schaffen</a:t>
            </a:r>
            <a:endParaRPr/>
          </a:p>
          <a:p>
            <a:pPr marL="457200" lvl="0" indent="-317500" algn="l" rtl="0">
              <a:spcBef>
                <a:spcPts val="0"/>
              </a:spcBef>
              <a:spcAft>
                <a:spcPts val="0"/>
              </a:spcAft>
              <a:buSzPts val="1400"/>
              <a:buChar char="-"/>
            </a:pPr>
            <a:r>
              <a:rPr lang="de"/>
              <a:t>Vorfälle melden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0"/>
          <p:cNvSpPr txBox="1">
            <a:spLocks noGrp="1"/>
          </p:cNvSpPr>
          <p:nvPr>
            <p:ph type="title"/>
          </p:nvPr>
        </p:nvSpPr>
        <p:spPr>
          <a:xfrm>
            <a:off x="0" y="744600"/>
            <a:ext cx="9144000" cy="2064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de" dirty="0"/>
              <a:t>Modul 4:</a:t>
            </a:r>
            <a:br>
              <a:rPr lang="de" dirty="0"/>
            </a:br>
            <a:r>
              <a:rPr lang="de" sz="4750" dirty="0"/>
              <a:t>Social Engineering und Manipulation</a:t>
            </a:r>
            <a:r>
              <a:rPr lang="de" dirty="0"/>
              <a:t> </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1"/>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de"/>
              <a:t>Phishing Mails</a:t>
            </a:r>
            <a:endParaRPr/>
          </a:p>
        </p:txBody>
      </p:sp>
      <p:sp>
        <p:nvSpPr>
          <p:cNvPr id="195" name="Google Shape;195;p31"/>
          <p:cNvSpPr txBox="1">
            <a:spLocks noGrp="1"/>
          </p:cNvSpPr>
          <p:nvPr>
            <p:ph type="body" idx="1"/>
          </p:nvPr>
        </p:nvSpPr>
        <p:spPr>
          <a:xfrm>
            <a:off x="387900" y="1489825"/>
            <a:ext cx="3462555"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de" sz="1800" dirty="0"/>
              <a:t>Sie haben vor dem Workshop E</a:t>
            </a:r>
            <a:r>
              <a:rPr lang="de-DE" sz="1800" dirty="0"/>
              <a:t>m</a:t>
            </a:r>
            <a:r>
              <a:rPr lang="de" sz="1800" dirty="0"/>
              <a:t>ails erhalten. </a:t>
            </a:r>
            <a:endParaRPr sz="1800" dirty="0"/>
          </a:p>
          <a:p>
            <a:pPr marL="457200" lvl="0" indent="-323850" algn="l" rtl="0">
              <a:spcBef>
                <a:spcPts val="0"/>
              </a:spcBef>
              <a:spcAft>
                <a:spcPts val="0"/>
              </a:spcAft>
              <a:buClr>
                <a:schemeClr val="dk1"/>
              </a:buClr>
              <a:buSzPts val="1500"/>
              <a:buChar char="●"/>
            </a:pPr>
            <a:r>
              <a:rPr lang="de" sz="1800" dirty="0"/>
              <a:t>Handelt es sich um Phishing-Mails</a:t>
            </a:r>
          </a:p>
          <a:p>
            <a:pPr marL="457200" lvl="0" indent="-323850" algn="l" rtl="0">
              <a:spcBef>
                <a:spcPts val="0"/>
              </a:spcBef>
              <a:spcAft>
                <a:spcPts val="0"/>
              </a:spcAft>
              <a:buClr>
                <a:schemeClr val="dk1"/>
              </a:buClr>
              <a:buSzPts val="1500"/>
              <a:buChar char="●"/>
            </a:pPr>
            <a:r>
              <a:rPr lang="de" sz="1800" dirty="0"/>
              <a:t>Wie erkennen Sie diese?</a:t>
            </a:r>
          </a:p>
          <a:p>
            <a:pPr marL="457200" lvl="0" indent="-323850" algn="l" rtl="0">
              <a:spcBef>
                <a:spcPts val="0"/>
              </a:spcBef>
              <a:spcAft>
                <a:spcPts val="0"/>
              </a:spcAft>
              <a:buClr>
                <a:schemeClr val="dk1"/>
              </a:buClr>
              <a:buSzPts val="1500"/>
              <a:buChar char="●"/>
            </a:pPr>
            <a:r>
              <a:rPr lang="de" sz="1800" dirty="0"/>
              <a:t>Wie erkennen Sie ob ein Absender echt ist?</a:t>
            </a:r>
            <a:endParaRPr sz="1800" dirty="0"/>
          </a:p>
        </p:txBody>
      </p:sp>
      <p:pic>
        <p:nvPicPr>
          <p:cNvPr id="3" name="Grafik 2" descr="Ein Bild, das Text, Schrift, Reihe, Screenshot enthält.&#10;&#10;Automatisch generierte Beschreibung">
            <a:extLst>
              <a:ext uri="{FF2B5EF4-FFF2-40B4-BE49-F238E27FC236}">
                <a16:creationId xmlns:a16="http://schemas.microsoft.com/office/drawing/2014/main" id="{A10306A5-0B84-6BDC-F28F-EDEBDC5DF696}"/>
              </a:ext>
            </a:extLst>
          </p:cNvPr>
          <p:cNvPicPr>
            <a:picLocks noChangeAspect="1"/>
          </p:cNvPicPr>
          <p:nvPr/>
        </p:nvPicPr>
        <p:blipFill>
          <a:blip r:embed="rId3"/>
          <a:stretch>
            <a:fillRect/>
          </a:stretch>
        </p:blipFill>
        <p:spPr>
          <a:xfrm>
            <a:off x="4442969" y="628442"/>
            <a:ext cx="4410923" cy="1255468"/>
          </a:xfrm>
          <a:prstGeom prst="rect">
            <a:avLst/>
          </a:prstGeom>
        </p:spPr>
      </p:pic>
      <p:pic>
        <p:nvPicPr>
          <p:cNvPr id="5" name="Grafik 4" descr="Ein Bild, das Text, Screenshot, Schrift enthält.&#10;&#10;Automatisch generierte Beschreibung">
            <a:extLst>
              <a:ext uri="{FF2B5EF4-FFF2-40B4-BE49-F238E27FC236}">
                <a16:creationId xmlns:a16="http://schemas.microsoft.com/office/drawing/2014/main" id="{00326D6F-F6D7-83D7-1921-421648965B57}"/>
              </a:ext>
            </a:extLst>
          </p:cNvPr>
          <p:cNvPicPr>
            <a:picLocks noChangeAspect="1"/>
          </p:cNvPicPr>
          <p:nvPr/>
        </p:nvPicPr>
        <p:blipFill>
          <a:blip r:embed="rId4"/>
          <a:stretch>
            <a:fillRect/>
          </a:stretch>
        </p:blipFill>
        <p:spPr>
          <a:xfrm>
            <a:off x="4379145" y="2497244"/>
            <a:ext cx="4501144" cy="173892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de"/>
              <a:t>Module: </a:t>
            </a:r>
            <a:endParaRPr/>
          </a:p>
        </p:txBody>
      </p:sp>
      <p:sp>
        <p:nvSpPr>
          <p:cNvPr id="71" name="Google Shape;71;p1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de"/>
              <a:t>Einführung IT-Sicherheit</a:t>
            </a:r>
            <a:endParaRPr/>
          </a:p>
          <a:p>
            <a:pPr marL="457200" lvl="0" indent="-342900" algn="l" rtl="0">
              <a:spcBef>
                <a:spcPts val="0"/>
              </a:spcBef>
              <a:spcAft>
                <a:spcPts val="0"/>
              </a:spcAft>
              <a:buSzPts val="1800"/>
              <a:buFont typeface="Roboto"/>
              <a:buAutoNum type="arabicPeriod"/>
            </a:pPr>
            <a:r>
              <a:rPr lang="de">
                <a:latin typeface="Roboto"/>
                <a:ea typeface="Roboto"/>
                <a:cs typeface="Roboto"/>
                <a:sym typeface="Roboto"/>
              </a:rPr>
              <a:t>Sichere Passwörter und Authentifizierung</a:t>
            </a:r>
            <a:endParaRPr>
              <a:latin typeface="Roboto"/>
              <a:ea typeface="Roboto"/>
              <a:cs typeface="Roboto"/>
              <a:sym typeface="Roboto"/>
            </a:endParaRPr>
          </a:p>
          <a:p>
            <a:pPr marL="457200" lvl="0" indent="-342900" algn="l" rtl="0">
              <a:spcBef>
                <a:spcPts val="0"/>
              </a:spcBef>
              <a:spcAft>
                <a:spcPts val="0"/>
              </a:spcAft>
              <a:buSzPts val="1800"/>
              <a:buFont typeface="Roboto"/>
              <a:buAutoNum type="arabicPeriod"/>
            </a:pPr>
            <a:r>
              <a:rPr lang="de">
                <a:latin typeface="Roboto"/>
                <a:ea typeface="Roboto"/>
                <a:cs typeface="Roboto"/>
                <a:sym typeface="Roboto"/>
              </a:rPr>
              <a:t>Umgang mit Wechseldatenträgern</a:t>
            </a:r>
            <a:endParaRPr>
              <a:latin typeface="Roboto"/>
              <a:ea typeface="Roboto"/>
              <a:cs typeface="Roboto"/>
              <a:sym typeface="Roboto"/>
            </a:endParaRPr>
          </a:p>
          <a:p>
            <a:pPr marL="457200" lvl="0" indent="-342900" algn="l" rtl="0">
              <a:spcBef>
                <a:spcPts val="0"/>
              </a:spcBef>
              <a:spcAft>
                <a:spcPts val="0"/>
              </a:spcAft>
              <a:buSzPts val="1800"/>
              <a:buFont typeface="Roboto"/>
              <a:buAutoNum type="arabicPeriod"/>
            </a:pPr>
            <a:r>
              <a:rPr lang="de">
                <a:latin typeface="Roboto"/>
                <a:ea typeface="Roboto"/>
                <a:cs typeface="Roboto"/>
                <a:sym typeface="Roboto"/>
              </a:rPr>
              <a:t>Social Engineering und Manipulation</a:t>
            </a:r>
            <a:endParaRPr>
              <a:latin typeface="Roboto"/>
              <a:ea typeface="Roboto"/>
              <a:cs typeface="Roboto"/>
              <a:sym typeface="Roboto"/>
            </a:endParaRPr>
          </a:p>
          <a:p>
            <a:pPr marL="457200" lvl="0" indent="-342900" algn="l" rtl="0">
              <a:spcBef>
                <a:spcPts val="0"/>
              </a:spcBef>
              <a:spcAft>
                <a:spcPts val="0"/>
              </a:spcAft>
              <a:buSzPts val="1800"/>
              <a:buFont typeface="Roboto"/>
              <a:buAutoNum type="arabicPeriod"/>
            </a:pPr>
            <a:r>
              <a:rPr lang="de">
                <a:latin typeface="Roboto"/>
                <a:ea typeface="Roboto"/>
                <a:cs typeface="Roboto"/>
                <a:sym typeface="Roboto"/>
              </a:rPr>
              <a:t>Datensicherheit</a:t>
            </a:r>
            <a:endParaRPr/>
          </a:p>
          <a:p>
            <a:pPr marL="457200" lvl="0" indent="-342900" algn="l" rtl="0">
              <a:spcBef>
                <a:spcPts val="0"/>
              </a:spcBef>
              <a:spcAft>
                <a:spcPts val="0"/>
              </a:spcAft>
              <a:buSzPts val="1800"/>
              <a:buAutoNum type="arabicPeriod"/>
            </a:pPr>
            <a:r>
              <a:rPr lang="de"/>
              <a:t>Reaktion auf IT-Sicherheitsvorfälle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2"/>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de" dirty="0"/>
              <a:t>Phising Mail Merkmale</a:t>
            </a:r>
            <a:endParaRPr dirty="0"/>
          </a:p>
        </p:txBody>
      </p:sp>
      <p:sp>
        <p:nvSpPr>
          <p:cNvPr id="201" name="Google Shape;201;p32"/>
          <p:cNvSpPr txBox="1">
            <a:spLocks noGrp="1"/>
          </p:cNvSpPr>
          <p:nvPr>
            <p:ph type="body" idx="1"/>
          </p:nvPr>
        </p:nvSpPr>
        <p:spPr>
          <a:xfrm>
            <a:off x="387900" y="1489825"/>
            <a:ext cx="6687300" cy="30789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Clr>
                <a:schemeClr val="dk1"/>
              </a:buClr>
              <a:buSzPts val="2200"/>
              <a:buChar char="●"/>
            </a:pPr>
            <a:r>
              <a:rPr lang="de" sz="1800" dirty="0"/>
              <a:t>In den Phishing Mails kann Druck oder Angst erzeugt werden, z.B. Mahngebühren bei unpünktlicher Antwort.</a:t>
            </a:r>
            <a:endParaRPr sz="1800" dirty="0"/>
          </a:p>
          <a:p>
            <a:pPr marL="457200" lvl="0" indent="-323850" algn="l" rtl="0">
              <a:spcBef>
                <a:spcPts val="0"/>
              </a:spcBef>
              <a:spcAft>
                <a:spcPts val="0"/>
              </a:spcAft>
              <a:buClr>
                <a:schemeClr val="dk1"/>
              </a:buClr>
              <a:buSzPts val="1500"/>
              <a:buChar char="●"/>
            </a:pPr>
            <a:r>
              <a:rPr lang="de" sz="1800" dirty="0"/>
              <a:t>Es werden wichtige Inhalte angedeutet, wie z.B. eine fehlerhafte Gehaltsabrechnung</a:t>
            </a:r>
            <a:endParaRPr sz="1800" dirty="0"/>
          </a:p>
          <a:p>
            <a:pPr marL="457200" lvl="0" indent="-323850" algn="l" rtl="0">
              <a:spcBef>
                <a:spcPts val="0"/>
              </a:spcBef>
              <a:spcAft>
                <a:spcPts val="0"/>
              </a:spcAft>
              <a:buClr>
                <a:schemeClr val="dk1"/>
              </a:buClr>
              <a:buSzPts val="1500"/>
              <a:buChar char="●"/>
            </a:pPr>
            <a:r>
              <a:rPr lang="de" sz="1800" dirty="0"/>
              <a:t>Der Angreifer gibt sich als Vorgesetzter oder Chef aus und nutzt die Hierarchie in einem Unternehmen aus.</a:t>
            </a:r>
          </a:p>
          <a:p>
            <a:pPr marL="457200" lvl="0" indent="-323850" algn="l" rtl="0">
              <a:spcBef>
                <a:spcPts val="0"/>
              </a:spcBef>
              <a:spcAft>
                <a:spcPts val="0"/>
              </a:spcAft>
              <a:buClr>
                <a:schemeClr val="dk1"/>
              </a:buClr>
              <a:buSzPts val="1500"/>
              <a:buChar char="●"/>
            </a:pPr>
            <a:r>
              <a:rPr lang="de" sz="1800" dirty="0"/>
              <a:t>Im Zweifel: Kontaktieren Sie die IT-Abteilung</a:t>
            </a:r>
            <a:endParaRPr sz="18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de" dirty="0"/>
              <a:t>Weitere Social Engineering Angriffe</a:t>
            </a:r>
            <a:endParaRPr dirty="0"/>
          </a:p>
        </p:txBody>
      </p:sp>
      <p:sp>
        <p:nvSpPr>
          <p:cNvPr id="208" name="Google Shape;208;p33"/>
          <p:cNvSpPr txBox="1">
            <a:spLocks noGrp="1"/>
          </p:cNvSpPr>
          <p:nvPr>
            <p:ph type="body" idx="1"/>
          </p:nvPr>
        </p:nvSpPr>
        <p:spPr>
          <a:xfrm>
            <a:off x="387900" y="1489825"/>
            <a:ext cx="3512432" cy="30789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de-DE" sz="1800" dirty="0" err="1"/>
              <a:t>Pretexting</a:t>
            </a:r>
            <a:endParaRPr lang="de-DE" sz="1800" dirty="0"/>
          </a:p>
          <a:p>
            <a:pPr marL="457200" lvl="0" indent="-323850" algn="l" rtl="0">
              <a:spcBef>
                <a:spcPts val="0"/>
              </a:spcBef>
              <a:spcAft>
                <a:spcPts val="0"/>
              </a:spcAft>
              <a:buClr>
                <a:schemeClr val="dk1"/>
              </a:buClr>
              <a:buSzPts val="1500"/>
              <a:buChar char="●"/>
            </a:pPr>
            <a:endParaRPr lang="de-DE" sz="1800" dirty="0"/>
          </a:p>
          <a:p>
            <a:pPr marL="457200" lvl="0" indent="-323850" algn="l" rtl="0">
              <a:spcBef>
                <a:spcPts val="0"/>
              </a:spcBef>
              <a:spcAft>
                <a:spcPts val="0"/>
              </a:spcAft>
              <a:buClr>
                <a:schemeClr val="dk1"/>
              </a:buClr>
              <a:buSzPts val="1500"/>
              <a:buChar char="●"/>
            </a:pPr>
            <a:r>
              <a:rPr lang="de-DE" sz="1800" dirty="0" err="1"/>
              <a:t>Tailgating</a:t>
            </a:r>
            <a:r>
              <a:rPr lang="de-DE" sz="1800" dirty="0"/>
              <a:t>/</a:t>
            </a:r>
            <a:r>
              <a:rPr lang="de-DE" sz="1800" dirty="0" err="1"/>
              <a:t>Piggybacking</a:t>
            </a:r>
            <a:endParaRPr lang="de-DE" sz="1800" dirty="0"/>
          </a:p>
          <a:p>
            <a:pPr marL="457200" lvl="0" indent="-323850" algn="l" rtl="0">
              <a:spcBef>
                <a:spcPts val="0"/>
              </a:spcBef>
              <a:spcAft>
                <a:spcPts val="0"/>
              </a:spcAft>
              <a:buClr>
                <a:schemeClr val="dk1"/>
              </a:buClr>
              <a:buSzPts val="1500"/>
              <a:buChar char="●"/>
            </a:pPr>
            <a:endParaRPr lang="de-DE" sz="1800" dirty="0"/>
          </a:p>
          <a:p>
            <a:pPr marL="457200" lvl="0" indent="-323850" algn="l" rtl="0">
              <a:spcBef>
                <a:spcPts val="0"/>
              </a:spcBef>
              <a:spcAft>
                <a:spcPts val="0"/>
              </a:spcAft>
              <a:buClr>
                <a:schemeClr val="dk1"/>
              </a:buClr>
              <a:buSzPts val="1500"/>
              <a:buChar char="●"/>
            </a:pPr>
            <a:r>
              <a:rPr lang="de-DE" sz="1800" dirty="0" err="1"/>
              <a:t>Vishing</a:t>
            </a:r>
            <a:r>
              <a:rPr lang="de-DE" sz="1800" dirty="0"/>
              <a:t> (Voice Phishing)</a:t>
            </a:r>
          </a:p>
          <a:p>
            <a:pPr marL="457200" lvl="0" indent="-323850" algn="l" rtl="0">
              <a:spcBef>
                <a:spcPts val="0"/>
              </a:spcBef>
              <a:spcAft>
                <a:spcPts val="0"/>
              </a:spcAft>
              <a:buClr>
                <a:schemeClr val="dk1"/>
              </a:buClr>
              <a:buSzPts val="1500"/>
              <a:buChar char="●"/>
            </a:pPr>
            <a:endParaRPr lang="de-DE" sz="1800" dirty="0"/>
          </a:p>
          <a:p>
            <a:pPr marL="457200" lvl="0" indent="-323850" algn="l" rtl="0">
              <a:spcBef>
                <a:spcPts val="0"/>
              </a:spcBef>
              <a:spcAft>
                <a:spcPts val="0"/>
              </a:spcAft>
              <a:buClr>
                <a:schemeClr val="dk1"/>
              </a:buClr>
              <a:buSzPts val="1500"/>
              <a:buChar char="●"/>
            </a:pPr>
            <a:r>
              <a:rPr lang="de-DE" sz="1800" dirty="0"/>
              <a:t>Kennen Sie weitere Beispiele?</a:t>
            </a:r>
          </a:p>
        </p:txBody>
      </p:sp>
      <p:pic>
        <p:nvPicPr>
          <p:cNvPr id="1026" name="Picture 2" descr="Ein Mann in einem Kapuzenpulli mit einem Laptop">
            <a:extLst>
              <a:ext uri="{FF2B5EF4-FFF2-40B4-BE49-F238E27FC236}">
                <a16:creationId xmlns:a16="http://schemas.microsoft.com/office/drawing/2014/main" id="{DDE797BB-E35E-6C41-1AC6-B309C34A12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2348" y="1284798"/>
            <a:ext cx="2614979" cy="32839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4"/>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de"/>
              <a:t>Modul 5:</a:t>
            </a:r>
            <a:endParaRPr/>
          </a:p>
          <a:p>
            <a:pPr marL="0" lvl="0" indent="0" algn="ctr" rtl="0">
              <a:spcBef>
                <a:spcPts val="0"/>
              </a:spcBef>
              <a:spcAft>
                <a:spcPts val="0"/>
              </a:spcAft>
              <a:buNone/>
            </a:pPr>
            <a:r>
              <a:rPr lang="de"/>
              <a:t>Datensicherheit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de"/>
              <a:t>Verschlüsselung von Dateien und Festplatten</a:t>
            </a:r>
            <a:endParaRPr/>
          </a:p>
        </p:txBody>
      </p:sp>
      <p:sp>
        <p:nvSpPr>
          <p:cNvPr id="220" name="Google Shape;220;p35"/>
          <p:cNvSpPr txBox="1">
            <a:spLocks noGrp="1"/>
          </p:cNvSpPr>
          <p:nvPr>
            <p:ph type="body" idx="1"/>
          </p:nvPr>
        </p:nvSpPr>
        <p:spPr>
          <a:xfrm>
            <a:off x="387900" y="1489825"/>
            <a:ext cx="6027900" cy="3078900"/>
          </a:xfrm>
          <a:prstGeom prst="rect">
            <a:avLst/>
          </a:prstGeom>
        </p:spPr>
        <p:txBody>
          <a:bodyPr spcFirstLastPara="1" wrap="square" lIns="91425" tIns="91425" rIns="91425" bIns="91425" anchor="t" anchorCtr="0">
            <a:normAutofit/>
          </a:bodyPr>
          <a:lstStyle/>
          <a:p>
            <a:pPr marL="457200" lvl="0" indent="-298450" algn="l" rtl="0">
              <a:spcBef>
                <a:spcPts val="1200"/>
              </a:spcBef>
              <a:spcAft>
                <a:spcPts val="0"/>
              </a:spcAft>
              <a:buClr>
                <a:schemeClr val="dk1"/>
              </a:buClr>
              <a:buSzPts val="1100"/>
              <a:buChar char="●"/>
            </a:pPr>
            <a:r>
              <a:rPr lang="de"/>
              <a:t>Warum ist Verschlüsselung sinnvoll? </a:t>
            </a:r>
            <a:endParaRPr/>
          </a:p>
          <a:p>
            <a:pPr marL="457200" lvl="0" indent="-298450" algn="l" rtl="0">
              <a:spcBef>
                <a:spcPts val="0"/>
              </a:spcBef>
              <a:spcAft>
                <a:spcPts val="0"/>
              </a:spcAft>
              <a:buClr>
                <a:schemeClr val="dk1"/>
              </a:buClr>
              <a:buSzPts val="1100"/>
              <a:buChar char="●"/>
            </a:pPr>
            <a:r>
              <a:rPr lang="de"/>
              <a:t>Welche Daten müssen besonders geschützt werden?</a:t>
            </a:r>
            <a:endParaRPr/>
          </a:p>
          <a:p>
            <a:pPr marL="457200" lvl="0" indent="-298450" algn="l" rtl="0">
              <a:spcBef>
                <a:spcPts val="0"/>
              </a:spcBef>
              <a:spcAft>
                <a:spcPts val="0"/>
              </a:spcAft>
              <a:buClr>
                <a:schemeClr val="dk1"/>
              </a:buClr>
              <a:buSzPts val="1100"/>
              <a:buChar char="●"/>
            </a:pPr>
            <a:r>
              <a:rPr lang="de"/>
              <a:t>BitLocker: Feature zur Verschlüsselung von Microsoft, das Daten auf Festplatten und anderen Speichermedien schützt, indem sie die Daten verschlüsselt und unbefugten Zugriff verhindert </a:t>
            </a:r>
            <a:br>
              <a:rPr lang="de"/>
            </a:br>
            <a:r>
              <a:rPr lang="de"/>
              <a:t>- Einsatz in vielen Behörden</a:t>
            </a:r>
            <a:endParaRPr/>
          </a:p>
          <a:p>
            <a:pPr marL="457200" lvl="0" indent="-298450" algn="l" rtl="0">
              <a:spcBef>
                <a:spcPts val="0"/>
              </a:spcBef>
              <a:spcAft>
                <a:spcPts val="0"/>
              </a:spcAft>
              <a:buClr>
                <a:schemeClr val="dk1"/>
              </a:buClr>
              <a:buSzPts val="1100"/>
              <a:buChar char="●"/>
            </a:pPr>
            <a:r>
              <a:rPr lang="de"/>
              <a:t>Statt der Verschlüsselung der ganzen Festplatte, unterstützt Windows auch die Verschlüsselung einzelner Dateien</a:t>
            </a:r>
            <a:endParaRPr/>
          </a:p>
        </p:txBody>
      </p:sp>
      <p:pic>
        <p:nvPicPr>
          <p:cNvPr id="221" name="Google Shape;221;p35"/>
          <p:cNvPicPr preferRelativeResize="0"/>
          <p:nvPr/>
        </p:nvPicPr>
        <p:blipFill>
          <a:blip r:embed="rId3">
            <a:alphaModFix/>
          </a:blip>
          <a:stretch>
            <a:fillRect/>
          </a:stretch>
        </p:blipFill>
        <p:spPr>
          <a:xfrm>
            <a:off x="6558500" y="1693188"/>
            <a:ext cx="2423400" cy="175712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de"/>
              <a:t>Backups von Dateien</a:t>
            </a:r>
            <a:endParaRPr/>
          </a:p>
        </p:txBody>
      </p:sp>
      <p:sp>
        <p:nvSpPr>
          <p:cNvPr id="227" name="Google Shape;227;p36"/>
          <p:cNvSpPr txBox="1">
            <a:spLocks noGrp="1"/>
          </p:cNvSpPr>
          <p:nvPr>
            <p:ph type="body" idx="1"/>
          </p:nvPr>
        </p:nvSpPr>
        <p:spPr>
          <a:xfrm>
            <a:off x="387900" y="1489825"/>
            <a:ext cx="4834800" cy="3078900"/>
          </a:xfrm>
          <a:prstGeom prst="rect">
            <a:avLst/>
          </a:prstGeom>
        </p:spPr>
        <p:txBody>
          <a:bodyPr spcFirstLastPara="1" wrap="square" lIns="91425" tIns="91425" rIns="91425" bIns="91425" anchor="t" anchorCtr="0">
            <a:normAutofit/>
          </a:bodyPr>
          <a:lstStyle/>
          <a:p>
            <a:pPr marL="457200" lvl="0" indent="-298450" algn="l" rtl="0">
              <a:spcBef>
                <a:spcPts val="1200"/>
              </a:spcBef>
              <a:spcAft>
                <a:spcPts val="0"/>
              </a:spcAft>
              <a:buClr>
                <a:schemeClr val="dk1"/>
              </a:buClr>
              <a:buSzPts val="1100"/>
              <a:buChar char="●"/>
            </a:pPr>
            <a:r>
              <a:rPr lang="de"/>
              <a:t>Automatische Backups mit Dateiversionsverlauf:</a:t>
            </a:r>
            <a:endParaRPr/>
          </a:p>
          <a:p>
            <a:pPr marL="914400" lvl="1" indent="-298450" algn="l" rtl="0">
              <a:spcBef>
                <a:spcPts val="0"/>
              </a:spcBef>
              <a:spcAft>
                <a:spcPts val="0"/>
              </a:spcAft>
              <a:buClr>
                <a:schemeClr val="dk1"/>
              </a:buClr>
              <a:buSzPts val="1100"/>
              <a:buAutoNum type="alphaLcPeriod"/>
            </a:pPr>
            <a:r>
              <a:rPr lang="de"/>
              <a:t>automatisches, regelmäßiges Sichern zuvor festgelegter Ordner</a:t>
            </a:r>
            <a:endParaRPr/>
          </a:p>
          <a:p>
            <a:pPr marL="914400" lvl="1" indent="-298450" algn="l" rtl="0">
              <a:spcBef>
                <a:spcPts val="0"/>
              </a:spcBef>
              <a:spcAft>
                <a:spcPts val="0"/>
              </a:spcAft>
              <a:buClr>
                <a:schemeClr val="dk1"/>
              </a:buClr>
              <a:buSzPts val="1100"/>
              <a:buAutoNum type="alphaLcPeriod"/>
            </a:pPr>
            <a:r>
              <a:rPr lang="de"/>
              <a:t>Backups auf ein externes Laufwerk oder gebräuchliche Cloud Anbieter wie OneDrive, Dropbox, Google Drive</a:t>
            </a:r>
            <a:endParaRPr/>
          </a:p>
          <a:p>
            <a:pPr marL="914400" lvl="1" indent="-298450" algn="l" rtl="0">
              <a:spcBef>
                <a:spcPts val="0"/>
              </a:spcBef>
              <a:spcAft>
                <a:spcPts val="0"/>
              </a:spcAft>
              <a:buClr>
                <a:schemeClr val="dk1"/>
              </a:buClr>
              <a:buSzPts val="1100"/>
              <a:buAutoNum type="alphaLcPeriod"/>
            </a:pPr>
            <a:r>
              <a:rPr lang="de"/>
              <a:t>z.B. durch Behörde eingerichtet</a:t>
            </a:r>
            <a:endParaRPr/>
          </a:p>
          <a:p>
            <a:pPr marL="0" lvl="0" indent="0" algn="l" rtl="0">
              <a:spcBef>
                <a:spcPts val="1200"/>
              </a:spcBef>
              <a:spcAft>
                <a:spcPts val="0"/>
              </a:spcAft>
              <a:buNone/>
            </a:pPr>
            <a:endParaRPr/>
          </a:p>
          <a:p>
            <a:pPr marL="457200" lvl="0" indent="-317500" algn="l" rtl="0">
              <a:spcBef>
                <a:spcPts val="1200"/>
              </a:spcBef>
              <a:spcAft>
                <a:spcPts val="0"/>
              </a:spcAft>
              <a:buSzPts val="1400"/>
              <a:buChar char="●"/>
            </a:pPr>
            <a:r>
              <a:rPr lang="de"/>
              <a:t>Manuelle Backups des kompletten Systems durch ein Systemabbild auf Festplatte, DVD oder Netzwerk</a:t>
            </a:r>
            <a:endParaRPr/>
          </a:p>
        </p:txBody>
      </p:sp>
      <p:pic>
        <p:nvPicPr>
          <p:cNvPr id="228" name="Google Shape;228;p36"/>
          <p:cNvPicPr preferRelativeResize="0"/>
          <p:nvPr/>
        </p:nvPicPr>
        <p:blipFill>
          <a:blip r:embed="rId3">
            <a:alphaModFix/>
          </a:blip>
          <a:stretch>
            <a:fillRect/>
          </a:stretch>
        </p:blipFill>
        <p:spPr>
          <a:xfrm>
            <a:off x="5634800" y="1062476"/>
            <a:ext cx="2793301" cy="1206750"/>
          </a:xfrm>
          <a:prstGeom prst="rect">
            <a:avLst/>
          </a:prstGeom>
          <a:noFill/>
          <a:ln>
            <a:noFill/>
          </a:ln>
        </p:spPr>
      </p:pic>
      <p:pic>
        <p:nvPicPr>
          <p:cNvPr id="229" name="Google Shape;229;p36"/>
          <p:cNvPicPr preferRelativeResize="0"/>
          <p:nvPr/>
        </p:nvPicPr>
        <p:blipFill>
          <a:blip r:embed="rId4">
            <a:alphaModFix/>
          </a:blip>
          <a:stretch>
            <a:fillRect/>
          </a:stretch>
        </p:blipFill>
        <p:spPr>
          <a:xfrm>
            <a:off x="5923413" y="2475801"/>
            <a:ext cx="2356887" cy="24878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7"/>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de"/>
              <a:t>Sicherheit im Homeoffice</a:t>
            </a:r>
            <a:endParaRPr/>
          </a:p>
        </p:txBody>
      </p:sp>
      <p:sp>
        <p:nvSpPr>
          <p:cNvPr id="235" name="Google Shape;235;p37"/>
          <p:cNvSpPr txBox="1">
            <a:spLocks noGrp="1"/>
          </p:cNvSpPr>
          <p:nvPr>
            <p:ph type="body" idx="1"/>
          </p:nvPr>
        </p:nvSpPr>
        <p:spPr>
          <a:xfrm>
            <a:off x="387900" y="1489825"/>
            <a:ext cx="4389600" cy="3078900"/>
          </a:xfrm>
          <a:prstGeom prst="rect">
            <a:avLst/>
          </a:prstGeom>
        </p:spPr>
        <p:txBody>
          <a:bodyPr spcFirstLastPara="1" wrap="square" lIns="91425" tIns="91425" rIns="91425" bIns="91425" anchor="t" anchorCtr="0">
            <a:normAutofit fontScale="85000" lnSpcReduction="20000"/>
          </a:bodyPr>
          <a:lstStyle/>
          <a:p>
            <a:pPr marL="457200" lvl="0" indent="-304165" algn="l" rtl="0">
              <a:spcBef>
                <a:spcPts val="1200"/>
              </a:spcBef>
              <a:spcAft>
                <a:spcPts val="0"/>
              </a:spcAft>
              <a:buClr>
                <a:schemeClr val="dk1"/>
              </a:buClr>
              <a:buSzPct val="82352"/>
              <a:buChar char="●"/>
            </a:pPr>
            <a:r>
              <a:rPr lang="de" sz="1700"/>
              <a:t>Ist die Arbeit im Homeoffice in Ihrer Behörde klar geregelt?</a:t>
            </a:r>
            <a:endParaRPr sz="1700"/>
          </a:p>
          <a:p>
            <a:pPr marL="457200" lvl="0" indent="-304165" algn="l" rtl="0">
              <a:spcBef>
                <a:spcPts val="0"/>
              </a:spcBef>
              <a:spcAft>
                <a:spcPts val="0"/>
              </a:spcAft>
              <a:buClr>
                <a:schemeClr val="dk1"/>
              </a:buClr>
              <a:buSzPct val="82352"/>
              <a:buChar char="●"/>
            </a:pPr>
            <a:r>
              <a:rPr lang="de" sz="1700"/>
              <a:t>Gibt es eine Person, an die Sie sich bei Sicherheitsfragen wenden könnt?</a:t>
            </a:r>
            <a:endParaRPr sz="1700"/>
          </a:p>
          <a:p>
            <a:pPr marL="457200" lvl="0" indent="-304165" algn="l" rtl="0">
              <a:spcBef>
                <a:spcPts val="0"/>
              </a:spcBef>
              <a:spcAft>
                <a:spcPts val="0"/>
              </a:spcAft>
              <a:buClr>
                <a:schemeClr val="dk1"/>
              </a:buClr>
              <a:buSzPct val="82352"/>
              <a:buChar char="●"/>
            </a:pPr>
            <a:r>
              <a:rPr lang="de" sz="1700"/>
              <a:t>Benutzen Sie private Geräte für die Arbeit im Homeoffice?</a:t>
            </a:r>
            <a:endParaRPr sz="1700"/>
          </a:p>
          <a:p>
            <a:pPr marL="457200" lvl="0" indent="-304165" algn="l" rtl="0">
              <a:spcBef>
                <a:spcPts val="0"/>
              </a:spcBef>
              <a:spcAft>
                <a:spcPts val="0"/>
              </a:spcAft>
              <a:buClr>
                <a:schemeClr val="dk1"/>
              </a:buClr>
              <a:buSzPct val="82352"/>
              <a:buChar char="●"/>
            </a:pPr>
            <a:r>
              <a:rPr lang="de" sz="1700"/>
              <a:t>Wie loggen Sie sich von zuhause im Netzwerk Ihrer Behörde ein?</a:t>
            </a:r>
            <a:endParaRPr sz="1700"/>
          </a:p>
          <a:p>
            <a:pPr marL="457200" lvl="0" indent="-304165" algn="l" rtl="0">
              <a:spcBef>
                <a:spcPts val="0"/>
              </a:spcBef>
              <a:spcAft>
                <a:spcPts val="0"/>
              </a:spcAft>
              <a:buClr>
                <a:schemeClr val="dk1"/>
              </a:buClr>
              <a:buSzPct val="82352"/>
              <a:buChar char="●"/>
            </a:pPr>
            <a:r>
              <a:rPr lang="de" sz="1700"/>
              <a:t>Reicht ein Passwort für Sicherheit?</a:t>
            </a:r>
            <a:endParaRPr sz="1700"/>
          </a:p>
          <a:p>
            <a:pPr marL="457200" lvl="0" indent="-304165" algn="l" rtl="0">
              <a:spcBef>
                <a:spcPts val="0"/>
              </a:spcBef>
              <a:spcAft>
                <a:spcPts val="0"/>
              </a:spcAft>
              <a:buClr>
                <a:schemeClr val="dk1"/>
              </a:buClr>
              <a:buSzPct val="82352"/>
              <a:buChar char="●"/>
            </a:pPr>
            <a:r>
              <a:rPr lang="de" sz="1700"/>
              <a:t>Was passiert mit Ihren Daten wenn Sie die Kaffeetasse über den Laptop kippt?</a:t>
            </a:r>
            <a:endParaRPr sz="1700"/>
          </a:p>
          <a:p>
            <a:pPr marL="457200" lvl="0" indent="-304165" algn="l" rtl="0">
              <a:spcBef>
                <a:spcPts val="0"/>
              </a:spcBef>
              <a:spcAft>
                <a:spcPts val="0"/>
              </a:spcAft>
              <a:buClr>
                <a:schemeClr val="dk1"/>
              </a:buClr>
              <a:buSzPct val="82352"/>
              <a:buChar char="●"/>
            </a:pPr>
            <a:r>
              <a:rPr lang="de" sz="1700"/>
              <a:t>Wie kommunizieren Sie im Homeoffice mit Ihren Kolleg:innen?</a:t>
            </a:r>
            <a:endParaRPr sz="1700"/>
          </a:p>
        </p:txBody>
      </p:sp>
      <p:pic>
        <p:nvPicPr>
          <p:cNvPr id="236" name="Google Shape;236;p37"/>
          <p:cNvPicPr preferRelativeResize="0"/>
          <p:nvPr/>
        </p:nvPicPr>
        <p:blipFill>
          <a:blip r:embed="rId3">
            <a:alphaModFix/>
          </a:blip>
          <a:stretch>
            <a:fillRect/>
          </a:stretch>
        </p:blipFill>
        <p:spPr>
          <a:xfrm>
            <a:off x="5993375" y="935875"/>
            <a:ext cx="2388486" cy="369457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8"/>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de"/>
              <a:t>Modul 6: </a:t>
            </a:r>
            <a:endParaRPr/>
          </a:p>
          <a:p>
            <a:pPr marL="0" lvl="0" indent="0" algn="ctr" rtl="0">
              <a:spcBef>
                <a:spcPts val="0"/>
              </a:spcBef>
              <a:spcAft>
                <a:spcPts val="0"/>
              </a:spcAft>
              <a:buNone/>
            </a:pPr>
            <a:r>
              <a:rPr lang="de"/>
              <a:t>Reaktion auf IT-Sicherheitsvorfälle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Google Shape;246;p39"/>
          <p:cNvPicPr preferRelativeResize="0"/>
          <p:nvPr/>
        </p:nvPicPr>
        <p:blipFill>
          <a:blip r:embed="rId3">
            <a:alphaModFix/>
          </a:blip>
          <a:stretch>
            <a:fillRect/>
          </a:stretch>
        </p:blipFill>
        <p:spPr>
          <a:xfrm>
            <a:off x="203050" y="812275"/>
            <a:ext cx="4546775" cy="3436724"/>
          </a:xfrm>
          <a:prstGeom prst="rect">
            <a:avLst/>
          </a:prstGeom>
          <a:noFill/>
          <a:ln>
            <a:noFill/>
          </a:ln>
        </p:spPr>
      </p:pic>
      <p:pic>
        <p:nvPicPr>
          <p:cNvPr id="247" name="Google Shape;247;p39"/>
          <p:cNvPicPr preferRelativeResize="0"/>
          <p:nvPr/>
        </p:nvPicPr>
        <p:blipFill>
          <a:blip r:embed="rId4">
            <a:alphaModFix/>
          </a:blip>
          <a:stretch>
            <a:fillRect/>
          </a:stretch>
        </p:blipFill>
        <p:spPr>
          <a:xfrm>
            <a:off x="4808925" y="485950"/>
            <a:ext cx="4089375" cy="4089375"/>
          </a:xfrm>
          <a:prstGeom prst="rect">
            <a:avLst/>
          </a:prstGeom>
          <a:noFill/>
          <a:ln>
            <a:noFill/>
          </a:ln>
        </p:spPr>
      </p:pic>
      <p:pic>
        <p:nvPicPr>
          <p:cNvPr id="248" name="Google Shape;248;p39"/>
          <p:cNvPicPr preferRelativeResize="0"/>
          <p:nvPr/>
        </p:nvPicPr>
        <p:blipFill>
          <a:blip r:embed="rId5">
            <a:alphaModFix/>
          </a:blip>
          <a:stretch>
            <a:fillRect/>
          </a:stretch>
        </p:blipFill>
        <p:spPr>
          <a:xfrm>
            <a:off x="0" y="0"/>
            <a:ext cx="9144000"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Google Shape;253;p40"/>
          <p:cNvPicPr preferRelativeResize="0"/>
          <p:nvPr/>
        </p:nvPicPr>
        <p:blipFill>
          <a:blip r:embed="rId3">
            <a:alphaModFix/>
          </a:blip>
          <a:stretch>
            <a:fillRect/>
          </a:stretch>
        </p:blipFill>
        <p:spPr>
          <a:xfrm>
            <a:off x="381000" y="152399"/>
            <a:ext cx="3421114" cy="4838702"/>
          </a:xfrm>
          <a:prstGeom prst="rect">
            <a:avLst/>
          </a:prstGeom>
          <a:noFill/>
          <a:ln>
            <a:noFill/>
          </a:ln>
        </p:spPr>
      </p:pic>
      <p:graphicFrame>
        <p:nvGraphicFramePr>
          <p:cNvPr id="254" name="Google Shape;254;p40"/>
          <p:cNvGraphicFramePr/>
          <p:nvPr/>
        </p:nvGraphicFramePr>
        <p:xfrm>
          <a:off x="4220800" y="1010700"/>
          <a:ext cx="3000000" cy="3000000"/>
        </p:xfrm>
        <a:graphic>
          <a:graphicData uri="http://schemas.openxmlformats.org/drawingml/2006/table">
            <a:tbl>
              <a:tblPr>
                <a:noFill/>
                <a:tableStyleId>{CCA74ECB-9739-4E6D-9C1B-B0CCB0CC5C76}</a:tableStyleId>
              </a:tblPr>
              <a:tblGrid>
                <a:gridCol w="2210800">
                  <a:extLst>
                    <a:ext uri="{9D8B030D-6E8A-4147-A177-3AD203B41FA5}">
                      <a16:colId xmlns:a16="http://schemas.microsoft.com/office/drawing/2014/main" val="20000"/>
                    </a:ext>
                  </a:extLst>
                </a:gridCol>
                <a:gridCol w="2210800">
                  <a:extLst>
                    <a:ext uri="{9D8B030D-6E8A-4147-A177-3AD203B41FA5}">
                      <a16:colId xmlns:a16="http://schemas.microsoft.com/office/drawing/2014/main" val="20001"/>
                    </a:ext>
                  </a:extLst>
                </a:gridCol>
              </a:tblGrid>
              <a:tr h="520350">
                <a:tc>
                  <a:txBody>
                    <a:bodyPr/>
                    <a:lstStyle/>
                    <a:p>
                      <a:pPr marL="0" lvl="0" indent="0" algn="ctr" rtl="0">
                        <a:spcBef>
                          <a:spcPts val="0"/>
                        </a:spcBef>
                        <a:spcAft>
                          <a:spcPts val="0"/>
                        </a:spcAft>
                        <a:buNone/>
                      </a:pPr>
                      <a:r>
                        <a:rPr lang="de" b="1">
                          <a:solidFill>
                            <a:srgbClr val="FFFFFF"/>
                          </a:solidFill>
                        </a:rPr>
                        <a:t>Best Practices</a:t>
                      </a:r>
                      <a:endParaRPr b="1">
                        <a:solidFill>
                          <a:srgbClr val="FFFFFF"/>
                        </a:solidFill>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D9EEB"/>
                    </a:solidFill>
                  </a:tcPr>
                </a:tc>
                <a:tc>
                  <a:txBody>
                    <a:bodyPr/>
                    <a:lstStyle/>
                    <a:p>
                      <a:pPr marL="0" lvl="0" indent="0" algn="ctr" rtl="0">
                        <a:spcBef>
                          <a:spcPts val="0"/>
                        </a:spcBef>
                        <a:spcAft>
                          <a:spcPts val="0"/>
                        </a:spcAft>
                        <a:buNone/>
                      </a:pPr>
                      <a:r>
                        <a:rPr lang="de" b="1">
                          <a:solidFill>
                            <a:srgbClr val="FFFFFF"/>
                          </a:solidFill>
                        </a:rPr>
                        <a:t>Worst Practices</a:t>
                      </a:r>
                      <a:endParaRPr b="1">
                        <a:solidFill>
                          <a:srgbClr val="FFFFFF"/>
                        </a:solidFill>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solidFill>
                      <a:srgbClr val="6D9EEB"/>
                    </a:solidFill>
                  </a:tcPr>
                </a:tc>
                <a:extLst>
                  <a:ext uri="{0D108BD9-81ED-4DB2-BD59-A6C34878D82A}">
                    <a16:rowId xmlns:a16="http://schemas.microsoft.com/office/drawing/2014/main" val="10000"/>
                  </a:ext>
                </a:extLst>
              </a:tr>
              <a:tr h="520350">
                <a:tc>
                  <a:txBody>
                    <a:bodyPr/>
                    <a:lstStyle/>
                    <a:p>
                      <a:pPr marL="0" lvl="0" indent="0" algn="l" rtl="0">
                        <a:lnSpc>
                          <a:spcPct val="100000"/>
                        </a:lnSpc>
                        <a:spcBef>
                          <a:spcPts val="0"/>
                        </a:spcBef>
                        <a:spcAft>
                          <a:spcPts val="1200"/>
                        </a:spcAft>
                        <a:buNone/>
                      </a:pPr>
                      <a:r>
                        <a:rPr lang="de" sz="1000">
                          <a:solidFill>
                            <a:srgbClr val="FFFFFF"/>
                          </a:solidFill>
                          <a:latin typeface="Roboto"/>
                          <a:ea typeface="Roboto"/>
                          <a:cs typeface="Roboto"/>
                          <a:sym typeface="Roboto"/>
                        </a:rPr>
                        <a:t>regelmäßige Schulungen und Übungen</a:t>
                      </a:r>
                      <a:endParaRPr sz="1000"/>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tc>
                  <a:txBody>
                    <a:bodyPr/>
                    <a:lstStyle/>
                    <a:p>
                      <a:pPr marL="0" lvl="0" indent="0" algn="l" rtl="0">
                        <a:lnSpc>
                          <a:spcPct val="100000"/>
                        </a:lnSpc>
                        <a:spcBef>
                          <a:spcPts val="0"/>
                        </a:spcBef>
                        <a:spcAft>
                          <a:spcPts val="1200"/>
                        </a:spcAft>
                        <a:buNone/>
                      </a:pPr>
                      <a:r>
                        <a:rPr lang="de" sz="1000">
                          <a:solidFill>
                            <a:srgbClr val="FFFFFF"/>
                          </a:solidFill>
                          <a:latin typeface="Roboto"/>
                          <a:ea typeface="Roboto"/>
                          <a:cs typeface="Roboto"/>
                          <a:sym typeface="Roboto"/>
                        </a:rPr>
                        <a:t>keine Kenntnisse über IT- Sicherheitsprozesse</a:t>
                      </a:r>
                      <a:endParaRPr sz="1000"/>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r h="520350">
                <a:tc>
                  <a:txBody>
                    <a:bodyPr/>
                    <a:lstStyle/>
                    <a:p>
                      <a:pPr marL="0" lvl="0" indent="0" algn="l" rtl="0">
                        <a:lnSpc>
                          <a:spcPct val="100000"/>
                        </a:lnSpc>
                        <a:spcBef>
                          <a:spcPts val="0"/>
                        </a:spcBef>
                        <a:spcAft>
                          <a:spcPts val="0"/>
                        </a:spcAft>
                        <a:buNone/>
                      </a:pPr>
                      <a:r>
                        <a:rPr lang="de" sz="1000">
                          <a:solidFill>
                            <a:srgbClr val="FFFFFF"/>
                          </a:solidFill>
                          <a:latin typeface="Roboto"/>
                          <a:ea typeface="Roboto"/>
                          <a:cs typeface="Roboto"/>
                          <a:sym typeface="Roboto"/>
                        </a:rPr>
                        <a:t>schnelle Meldung an IT-Abteilung</a:t>
                      </a:r>
                      <a:endParaRPr sz="1000"/>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tc>
                  <a:txBody>
                    <a:bodyPr/>
                    <a:lstStyle/>
                    <a:p>
                      <a:pPr marL="0" lvl="0" indent="0" algn="l" rtl="0">
                        <a:lnSpc>
                          <a:spcPct val="100000"/>
                        </a:lnSpc>
                        <a:spcBef>
                          <a:spcPts val="0"/>
                        </a:spcBef>
                        <a:spcAft>
                          <a:spcPts val="1200"/>
                        </a:spcAft>
                        <a:buNone/>
                      </a:pPr>
                      <a:r>
                        <a:rPr lang="de" sz="1000">
                          <a:solidFill>
                            <a:srgbClr val="FFFFFF"/>
                          </a:solidFill>
                          <a:latin typeface="Roboto"/>
                          <a:ea typeface="Roboto"/>
                          <a:cs typeface="Roboto"/>
                          <a:sym typeface="Roboto"/>
                        </a:rPr>
                        <a:t>eigenmächtiges Handeln ohne Kenntnisse</a:t>
                      </a:r>
                      <a:endParaRPr sz="1000"/>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2"/>
                  </a:ext>
                </a:extLst>
              </a:tr>
              <a:tr h="520350">
                <a:tc>
                  <a:txBody>
                    <a:bodyPr/>
                    <a:lstStyle/>
                    <a:p>
                      <a:pPr marL="0" lvl="0" indent="0" algn="l" rtl="0">
                        <a:lnSpc>
                          <a:spcPct val="100000"/>
                        </a:lnSpc>
                        <a:spcBef>
                          <a:spcPts val="0"/>
                        </a:spcBef>
                        <a:spcAft>
                          <a:spcPts val="1200"/>
                        </a:spcAft>
                        <a:buNone/>
                      </a:pPr>
                      <a:r>
                        <a:rPr lang="de" sz="1000">
                          <a:solidFill>
                            <a:srgbClr val="FFFFFF"/>
                          </a:solidFill>
                          <a:latin typeface="Roboto"/>
                          <a:ea typeface="Roboto"/>
                          <a:cs typeface="Roboto"/>
                          <a:sym typeface="Roboto"/>
                        </a:rPr>
                        <a:t>betroffene Systeme vom Netzwerk trennen</a:t>
                      </a:r>
                      <a:endParaRPr sz="1000"/>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tc>
                  <a:txBody>
                    <a:bodyPr/>
                    <a:lstStyle/>
                    <a:p>
                      <a:pPr marL="0" lvl="0" indent="0" algn="l" rtl="0">
                        <a:lnSpc>
                          <a:spcPct val="100000"/>
                        </a:lnSpc>
                        <a:spcBef>
                          <a:spcPts val="0"/>
                        </a:spcBef>
                        <a:spcAft>
                          <a:spcPts val="1200"/>
                        </a:spcAft>
                        <a:buNone/>
                      </a:pPr>
                      <a:r>
                        <a:rPr lang="de" sz="1000">
                          <a:solidFill>
                            <a:srgbClr val="FFFFFF"/>
                          </a:solidFill>
                          <a:latin typeface="Roboto"/>
                          <a:ea typeface="Roboto"/>
                          <a:cs typeface="Roboto"/>
                          <a:sym typeface="Roboto"/>
                        </a:rPr>
                        <a:t>ungewöhnliches Verhalten ignorieren</a:t>
                      </a:r>
                      <a:endParaRPr sz="1000"/>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3"/>
                  </a:ext>
                </a:extLst>
              </a:tr>
              <a:tr h="520350">
                <a:tc>
                  <a:txBody>
                    <a:bodyPr/>
                    <a:lstStyle/>
                    <a:p>
                      <a:pPr marL="0" lvl="0" indent="0" algn="l" rtl="0">
                        <a:lnSpc>
                          <a:spcPct val="100000"/>
                        </a:lnSpc>
                        <a:spcBef>
                          <a:spcPts val="0"/>
                        </a:spcBef>
                        <a:spcAft>
                          <a:spcPts val="1200"/>
                        </a:spcAft>
                        <a:buNone/>
                      </a:pPr>
                      <a:r>
                        <a:rPr lang="de" sz="1000">
                          <a:solidFill>
                            <a:srgbClr val="FFFFFF"/>
                          </a:solidFill>
                          <a:latin typeface="Roboto"/>
                          <a:ea typeface="Roboto"/>
                          <a:cs typeface="Roboto"/>
                          <a:sym typeface="Roboto"/>
                        </a:rPr>
                        <a:t>strukturierte Dokumentation des Vorfalls</a:t>
                      </a:r>
                      <a:endParaRPr sz="1000"/>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tc>
                  <a:txBody>
                    <a:bodyPr/>
                    <a:lstStyle/>
                    <a:p>
                      <a:pPr marL="0" lvl="0" indent="0" algn="l" rtl="0">
                        <a:lnSpc>
                          <a:spcPct val="100000"/>
                        </a:lnSpc>
                        <a:spcBef>
                          <a:spcPts val="0"/>
                        </a:spcBef>
                        <a:spcAft>
                          <a:spcPts val="1200"/>
                        </a:spcAft>
                        <a:buNone/>
                      </a:pPr>
                      <a:r>
                        <a:rPr lang="de" sz="1000">
                          <a:solidFill>
                            <a:srgbClr val="FFFFFF"/>
                          </a:solidFill>
                          <a:latin typeface="Roboto"/>
                          <a:ea typeface="Roboto"/>
                          <a:cs typeface="Roboto"/>
                          <a:sym typeface="Roboto"/>
                        </a:rPr>
                        <a:t>Daten löschen oder System abschalten</a:t>
                      </a:r>
                      <a:endParaRPr sz="1000"/>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4"/>
                  </a:ext>
                </a:extLst>
              </a:tr>
              <a:tr h="520350">
                <a:tc>
                  <a:txBody>
                    <a:bodyPr/>
                    <a:lstStyle/>
                    <a:p>
                      <a:pPr marL="0" lvl="0" indent="0" algn="l" rtl="0">
                        <a:lnSpc>
                          <a:spcPct val="100000"/>
                        </a:lnSpc>
                        <a:spcBef>
                          <a:spcPts val="0"/>
                        </a:spcBef>
                        <a:spcAft>
                          <a:spcPts val="1200"/>
                        </a:spcAft>
                        <a:buNone/>
                      </a:pPr>
                      <a:r>
                        <a:rPr lang="de" sz="1000">
                          <a:solidFill>
                            <a:srgbClr val="FFFFFF"/>
                          </a:solidFill>
                          <a:latin typeface="Roboto"/>
                          <a:ea typeface="Roboto"/>
                          <a:cs typeface="Roboto"/>
                          <a:sym typeface="Roboto"/>
                        </a:rPr>
                        <a:t>Nachbesprechung und Prävention</a:t>
                      </a:r>
                      <a:endParaRPr sz="1000">
                        <a:solidFill>
                          <a:srgbClr val="FFFFFF"/>
                        </a:solidFill>
                        <a:latin typeface="Roboto"/>
                        <a:ea typeface="Roboto"/>
                        <a:cs typeface="Roboto"/>
                        <a:sym typeface="Roboto"/>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tc>
                  <a:txBody>
                    <a:bodyPr/>
                    <a:lstStyle/>
                    <a:p>
                      <a:pPr marL="0" lvl="0" indent="0" algn="l" rtl="0">
                        <a:lnSpc>
                          <a:spcPct val="100000"/>
                        </a:lnSpc>
                        <a:spcBef>
                          <a:spcPts val="0"/>
                        </a:spcBef>
                        <a:spcAft>
                          <a:spcPts val="1200"/>
                        </a:spcAft>
                        <a:buNone/>
                      </a:pPr>
                      <a:r>
                        <a:rPr lang="de" sz="1000">
                          <a:solidFill>
                            <a:srgbClr val="FFFFFF"/>
                          </a:solidFill>
                          <a:latin typeface="Roboto"/>
                          <a:ea typeface="Roboto"/>
                          <a:cs typeface="Roboto"/>
                          <a:sym typeface="Roboto"/>
                        </a:rPr>
                        <a:t>keine Konsequenzen oder Analysen nach einem Vorfall</a:t>
                      </a:r>
                      <a:endParaRPr sz="1000">
                        <a:solidFill>
                          <a:srgbClr val="FFFFFF"/>
                        </a:solidFill>
                        <a:latin typeface="Roboto"/>
                        <a:ea typeface="Roboto"/>
                        <a:cs typeface="Roboto"/>
                        <a:sym typeface="Roboto"/>
                      </a:endParaRPr>
                    </a:p>
                  </a:txBody>
                  <a:tcPr marL="91425" marR="91425" marT="91425" marB="91425">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9525" cap="flat" cmpd="sng">
                      <a:solidFill>
                        <a:srgbClr val="6AA84F"/>
                      </a:solidFill>
                      <a:prstDash val="solid"/>
                      <a:round/>
                      <a:headEnd type="none" w="sm" len="sm"/>
                      <a:tailEnd type="none" w="sm" len="sm"/>
                    </a:lnT>
                    <a:lnB w="9525" cap="flat" cmpd="sng">
                      <a:solidFill>
                        <a:srgbClr val="6AA84F"/>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1"/>
          <p:cNvSpPr txBox="1">
            <a:spLocks noGrp="1"/>
          </p:cNvSpPr>
          <p:nvPr>
            <p:ph type="title"/>
          </p:nvPr>
        </p:nvSpPr>
        <p:spPr>
          <a:xfrm>
            <a:off x="265500" y="1209075"/>
            <a:ext cx="4045200" cy="15063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de"/>
              <a:t>Vielen Dank für Ihre Aufmerksamkeit!</a:t>
            </a:r>
            <a:endParaRPr/>
          </a:p>
        </p:txBody>
      </p:sp>
      <p:sp>
        <p:nvSpPr>
          <p:cNvPr id="260" name="Google Shape;260;p41"/>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61" name="Google Shape;261;p41"/>
          <p:cNvPicPr preferRelativeResize="0"/>
          <p:nvPr/>
        </p:nvPicPr>
        <p:blipFill rotWithShape="1">
          <a:blip r:embed="rId3">
            <a:alphaModFix/>
          </a:blip>
          <a:srcRect t="109" b="119"/>
          <a:stretch/>
        </p:blipFill>
        <p:spPr>
          <a:xfrm>
            <a:off x="68175" y="4161175"/>
            <a:ext cx="1877925" cy="899375"/>
          </a:xfrm>
          <a:prstGeom prst="rect">
            <a:avLst/>
          </a:prstGeom>
          <a:noFill/>
          <a:ln>
            <a:noFill/>
          </a:ln>
        </p:spPr>
      </p:pic>
      <p:sp>
        <p:nvSpPr>
          <p:cNvPr id="262" name="Google Shape;262;p4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p>
            <a:pPr marL="0" lvl="0" indent="0" algn="ctr" rtl="0">
              <a:lnSpc>
                <a:spcPct val="100000"/>
              </a:lnSpc>
              <a:spcBef>
                <a:spcPts val="0"/>
              </a:spcBef>
              <a:spcAft>
                <a:spcPts val="0"/>
              </a:spcAft>
              <a:buNone/>
            </a:pPr>
            <a:r>
              <a:rPr lang="de" sz="2100">
                <a:solidFill>
                  <a:schemeClr val="accent5"/>
                </a:solidFill>
              </a:rPr>
              <a:t>Til Anheier,</a:t>
            </a:r>
            <a:endParaRPr sz="2100">
              <a:solidFill>
                <a:schemeClr val="accent5"/>
              </a:solidFill>
            </a:endParaRPr>
          </a:p>
          <a:p>
            <a:pPr marL="0" lvl="0" indent="0" algn="ctr" rtl="0">
              <a:lnSpc>
                <a:spcPct val="100000"/>
              </a:lnSpc>
              <a:spcBef>
                <a:spcPts val="0"/>
              </a:spcBef>
              <a:spcAft>
                <a:spcPts val="0"/>
              </a:spcAft>
              <a:buNone/>
            </a:pPr>
            <a:r>
              <a:rPr lang="de" sz="2100">
                <a:solidFill>
                  <a:schemeClr val="accent5"/>
                </a:solidFill>
              </a:rPr>
              <a:t>Fabian Bas,</a:t>
            </a:r>
            <a:endParaRPr sz="2100">
              <a:solidFill>
                <a:schemeClr val="accent5"/>
              </a:solidFill>
            </a:endParaRPr>
          </a:p>
          <a:p>
            <a:pPr marL="0" lvl="0" indent="0" algn="ctr" rtl="0">
              <a:lnSpc>
                <a:spcPct val="100000"/>
              </a:lnSpc>
              <a:spcBef>
                <a:spcPts val="0"/>
              </a:spcBef>
              <a:spcAft>
                <a:spcPts val="0"/>
              </a:spcAft>
              <a:buNone/>
            </a:pPr>
            <a:r>
              <a:rPr lang="de" sz="2100">
                <a:solidFill>
                  <a:schemeClr val="accent5"/>
                </a:solidFill>
              </a:rPr>
              <a:t>Lisa Franzke,</a:t>
            </a:r>
            <a:endParaRPr sz="2100">
              <a:solidFill>
                <a:schemeClr val="accent5"/>
              </a:solidFill>
            </a:endParaRPr>
          </a:p>
          <a:p>
            <a:pPr marL="0" lvl="0" indent="0" algn="ctr" rtl="0">
              <a:lnSpc>
                <a:spcPct val="100000"/>
              </a:lnSpc>
              <a:spcBef>
                <a:spcPts val="0"/>
              </a:spcBef>
              <a:spcAft>
                <a:spcPts val="0"/>
              </a:spcAft>
              <a:buNone/>
            </a:pPr>
            <a:r>
              <a:rPr lang="de" sz="2100">
                <a:solidFill>
                  <a:schemeClr val="accent5"/>
                </a:solidFill>
              </a:rPr>
              <a:t>Marcel Weber</a:t>
            </a:r>
            <a:endParaRPr sz="2100">
              <a:solidFill>
                <a:schemeClr val="accent5"/>
              </a:solidFill>
            </a:endParaRPr>
          </a:p>
        </p:txBody>
      </p:sp>
      <p:pic>
        <p:nvPicPr>
          <p:cNvPr id="263" name="Google Shape;263;p41"/>
          <p:cNvPicPr preferRelativeResize="0"/>
          <p:nvPr/>
        </p:nvPicPr>
        <p:blipFill rotWithShape="1">
          <a:blip r:embed="rId4">
            <a:alphaModFix/>
          </a:blip>
          <a:srcRect l="25091" r="24583" b="86605"/>
          <a:stretch/>
        </p:blipFill>
        <p:spPr>
          <a:xfrm>
            <a:off x="5040900" y="4586625"/>
            <a:ext cx="3345476" cy="329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de"/>
              <a:t>Modul 1: </a:t>
            </a:r>
            <a:endParaRPr/>
          </a:p>
          <a:p>
            <a:pPr marL="0" lvl="0" indent="0" algn="ctr" rtl="0">
              <a:spcBef>
                <a:spcPts val="0"/>
              </a:spcBef>
              <a:spcAft>
                <a:spcPts val="0"/>
              </a:spcAft>
              <a:buNone/>
            </a:pPr>
            <a:r>
              <a:rPr lang="de"/>
              <a:t>Einführung in die IT-Sicherheit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de"/>
              <a:t>6 Gründe für IT-Sicherheit</a:t>
            </a:r>
            <a:endParaRPr/>
          </a:p>
        </p:txBody>
      </p:sp>
      <p:sp>
        <p:nvSpPr>
          <p:cNvPr id="82" name="Google Shape;82;p16"/>
          <p:cNvSpPr/>
          <p:nvPr/>
        </p:nvSpPr>
        <p:spPr>
          <a:xfrm>
            <a:off x="265963" y="1473225"/>
            <a:ext cx="2520000" cy="12600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1400"/>
              </a:spcBef>
              <a:spcAft>
                <a:spcPts val="0"/>
              </a:spcAft>
              <a:buNone/>
            </a:pPr>
            <a:r>
              <a:rPr lang="de" sz="1300" b="1"/>
              <a:t>Schutz vor </a:t>
            </a:r>
            <a:endParaRPr sz="1300" b="1"/>
          </a:p>
          <a:p>
            <a:pPr marL="0" lvl="0" indent="0" algn="ctr" rtl="0">
              <a:lnSpc>
                <a:spcPct val="115000"/>
              </a:lnSpc>
              <a:spcBef>
                <a:spcPts val="1400"/>
              </a:spcBef>
              <a:spcAft>
                <a:spcPts val="0"/>
              </a:spcAft>
              <a:buNone/>
            </a:pPr>
            <a:r>
              <a:rPr lang="de" sz="1300" b="1"/>
              <a:t>persönlichen </a:t>
            </a:r>
            <a:endParaRPr sz="1300" b="1"/>
          </a:p>
          <a:p>
            <a:pPr marL="0" lvl="0" indent="0" algn="ctr" rtl="0">
              <a:lnSpc>
                <a:spcPct val="115000"/>
              </a:lnSpc>
              <a:spcBef>
                <a:spcPts val="1400"/>
              </a:spcBef>
              <a:spcAft>
                <a:spcPts val="400"/>
              </a:spcAft>
              <a:buNone/>
            </a:pPr>
            <a:r>
              <a:rPr lang="de" sz="1300" b="1"/>
              <a:t>Problemen</a:t>
            </a:r>
            <a:endParaRPr/>
          </a:p>
        </p:txBody>
      </p:sp>
      <p:sp>
        <p:nvSpPr>
          <p:cNvPr id="83" name="Google Shape;83;p16"/>
          <p:cNvSpPr/>
          <p:nvPr/>
        </p:nvSpPr>
        <p:spPr>
          <a:xfrm>
            <a:off x="3195750" y="1473225"/>
            <a:ext cx="2520000" cy="12600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228600" algn="ctr" rtl="0">
              <a:lnSpc>
                <a:spcPct val="115000"/>
              </a:lnSpc>
              <a:spcBef>
                <a:spcPts val="1400"/>
              </a:spcBef>
              <a:spcAft>
                <a:spcPts val="0"/>
              </a:spcAft>
              <a:buClr>
                <a:schemeClr val="dk1"/>
              </a:buClr>
              <a:buSzPts val="1100"/>
              <a:buFont typeface="Arial"/>
              <a:buNone/>
            </a:pPr>
            <a:r>
              <a:rPr lang="de" sz="1300" b="1"/>
              <a:t>Vermeidung </a:t>
            </a:r>
            <a:endParaRPr sz="1300" b="1"/>
          </a:p>
          <a:p>
            <a:pPr marL="457200" lvl="0" indent="-228600" algn="ctr" rtl="0">
              <a:lnSpc>
                <a:spcPct val="115000"/>
              </a:lnSpc>
              <a:spcBef>
                <a:spcPts val="1400"/>
              </a:spcBef>
              <a:spcAft>
                <a:spcPts val="0"/>
              </a:spcAft>
              <a:buClr>
                <a:schemeClr val="dk1"/>
              </a:buClr>
              <a:buSzPts val="1100"/>
              <a:buFont typeface="Arial"/>
              <a:buNone/>
            </a:pPr>
            <a:r>
              <a:rPr lang="de" sz="1300" b="1"/>
              <a:t>von Mehrarbeit </a:t>
            </a:r>
            <a:endParaRPr sz="1300" b="1"/>
          </a:p>
          <a:p>
            <a:pPr marL="457200" lvl="0" indent="-228600" algn="ctr" rtl="0">
              <a:lnSpc>
                <a:spcPct val="115000"/>
              </a:lnSpc>
              <a:spcBef>
                <a:spcPts val="1400"/>
              </a:spcBef>
              <a:spcAft>
                <a:spcPts val="400"/>
              </a:spcAft>
              <a:buClr>
                <a:schemeClr val="dk1"/>
              </a:buClr>
              <a:buSzPts val="1100"/>
              <a:buFont typeface="Arial"/>
              <a:buNone/>
            </a:pPr>
            <a:r>
              <a:rPr lang="de" sz="1300" b="1"/>
              <a:t>und Ärger</a:t>
            </a:r>
            <a:endParaRPr/>
          </a:p>
        </p:txBody>
      </p:sp>
      <p:sp>
        <p:nvSpPr>
          <p:cNvPr id="84" name="Google Shape;84;p16"/>
          <p:cNvSpPr/>
          <p:nvPr/>
        </p:nvSpPr>
        <p:spPr>
          <a:xfrm>
            <a:off x="265963" y="3470275"/>
            <a:ext cx="2520000" cy="12600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228600" algn="ctr" rtl="0">
              <a:lnSpc>
                <a:spcPct val="115000"/>
              </a:lnSpc>
              <a:spcBef>
                <a:spcPts val="1400"/>
              </a:spcBef>
              <a:spcAft>
                <a:spcPts val="0"/>
              </a:spcAft>
              <a:buClr>
                <a:schemeClr val="dk1"/>
              </a:buClr>
              <a:buSzPts val="1100"/>
              <a:buFont typeface="Arial"/>
              <a:buNone/>
            </a:pPr>
            <a:r>
              <a:rPr lang="de" sz="1300" b="1"/>
              <a:t>Verständnis </a:t>
            </a:r>
            <a:endParaRPr sz="1300" b="1"/>
          </a:p>
          <a:p>
            <a:pPr marL="457200" lvl="0" indent="-228600" algn="ctr" rtl="0">
              <a:lnSpc>
                <a:spcPct val="115000"/>
              </a:lnSpc>
              <a:spcBef>
                <a:spcPts val="1400"/>
              </a:spcBef>
              <a:spcAft>
                <a:spcPts val="0"/>
              </a:spcAft>
              <a:buClr>
                <a:schemeClr val="dk1"/>
              </a:buClr>
              <a:buSzPts val="1100"/>
              <a:buFont typeface="Arial"/>
              <a:buNone/>
            </a:pPr>
            <a:r>
              <a:rPr lang="de" sz="1300" b="1"/>
              <a:t>für aktuelle </a:t>
            </a:r>
            <a:endParaRPr sz="1300" b="1"/>
          </a:p>
          <a:p>
            <a:pPr marL="457200" lvl="0" indent="-228600" algn="ctr" rtl="0">
              <a:lnSpc>
                <a:spcPct val="115000"/>
              </a:lnSpc>
              <a:spcBef>
                <a:spcPts val="1400"/>
              </a:spcBef>
              <a:spcAft>
                <a:spcPts val="400"/>
              </a:spcAft>
              <a:buClr>
                <a:schemeClr val="dk1"/>
              </a:buClr>
              <a:buSzPts val="1100"/>
              <a:buFont typeface="Arial"/>
              <a:buNone/>
            </a:pPr>
            <a:r>
              <a:rPr lang="de" sz="1300" b="1"/>
              <a:t>Bedrohungen</a:t>
            </a:r>
            <a:endParaRPr/>
          </a:p>
        </p:txBody>
      </p:sp>
      <p:sp>
        <p:nvSpPr>
          <p:cNvPr id="85" name="Google Shape;85;p16"/>
          <p:cNvSpPr/>
          <p:nvPr/>
        </p:nvSpPr>
        <p:spPr>
          <a:xfrm>
            <a:off x="3195750" y="3470275"/>
            <a:ext cx="2520000" cy="12600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228600" algn="ctr" rtl="0">
              <a:lnSpc>
                <a:spcPct val="115000"/>
              </a:lnSpc>
              <a:spcBef>
                <a:spcPts val="1400"/>
              </a:spcBef>
              <a:spcAft>
                <a:spcPts val="0"/>
              </a:spcAft>
              <a:buClr>
                <a:schemeClr val="dk1"/>
              </a:buClr>
              <a:buSzPts val="1100"/>
              <a:buFont typeface="Arial"/>
              <a:buNone/>
            </a:pPr>
            <a:r>
              <a:rPr lang="de" sz="1300" b="1"/>
              <a:t>Vermeidung </a:t>
            </a:r>
            <a:endParaRPr sz="1300" b="1"/>
          </a:p>
          <a:p>
            <a:pPr marL="457200" lvl="0" indent="-228600" algn="ctr" rtl="0">
              <a:lnSpc>
                <a:spcPct val="115000"/>
              </a:lnSpc>
              <a:spcBef>
                <a:spcPts val="1400"/>
              </a:spcBef>
              <a:spcAft>
                <a:spcPts val="0"/>
              </a:spcAft>
              <a:buClr>
                <a:schemeClr val="dk1"/>
              </a:buClr>
              <a:buSzPts val="1100"/>
              <a:buFont typeface="Arial"/>
              <a:buNone/>
            </a:pPr>
            <a:r>
              <a:rPr lang="de" sz="1300" b="1"/>
              <a:t>unangenehmer </a:t>
            </a:r>
            <a:endParaRPr sz="1300" b="1"/>
          </a:p>
          <a:p>
            <a:pPr marL="457200" lvl="0" indent="-228600" algn="ctr" rtl="0">
              <a:lnSpc>
                <a:spcPct val="115000"/>
              </a:lnSpc>
              <a:spcBef>
                <a:spcPts val="1400"/>
              </a:spcBef>
              <a:spcAft>
                <a:spcPts val="400"/>
              </a:spcAft>
              <a:buClr>
                <a:schemeClr val="dk1"/>
              </a:buClr>
              <a:buSzPts val="1100"/>
              <a:buFont typeface="Arial"/>
              <a:buNone/>
            </a:pPr>
            <a:r>
              <a:rPr lang="de" sz="1300" b="1"/>
              <a:t>Konsequenzen</a:t>
            </a:r>
            <a:endParaRPr/>
          </a:p>
        </p:txBody>
      </p:sp>
      <p:sp>
        <p:nvSpPr>
          <p:cNvPr id="86" name="Google Shape;86;p16"/>
          <p:cNvSpPr/>
          <p:nvPr/>
        </p:nvSpPr>
        <p:spPr>
          <a:xfrm>
            <a:off x="6125538" y="3470275"/>
            <a:ext cx="2520000" cy="12600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228600" algn="ctr" rtl="0">
              <a:lnSpc>
                <a:spcPct val="115000"/>
              </a:lnSpc>
              <a:spcBef>
                <a:spcPts val="1400"/>
              </a:spcBef>
              <a:spcAft>
                <a:spcPts val="0"/>
              </a:spcAft>
              <a:buClr>
                <a:schemeClr val="dk1"/>
              </a:buClr>
              <a:buSzPts val="1100"/>
              <a:buFont typeface="Arial"/>
              <a:buNone/>
            </a:pPr>
            <a:r>
              <a:rPr lang="de" sz="1300" b="1"/>
              <a:t>Stärkung </a:t>
            </a:r>
            <a:endParaRPr sz="1300" b="1"/>
          </a:p>
          <a:p>
            <a:pPr marL="457200" lvl="0" indent="-228600" algn="ctr" rtl="0">
              <a:lnSpc>
                <a:spcPct val="115000"/>
              </a:lnSpc>
              <a:spcBef>
                <a:spcPts val="1400"/>
              </a:spcBef>
              <a:spcAft>
                <a:spcPts val="0"/>
              </a:spcAft>
              <a:buClr>
                <a:schemeClr val="dk1"/>
              </a:buClr>
              <a:buSzPts val="1100"/>
              <a:buFont typeface="Arial"/>
              <a:buNone/>
            </a:pPr>
            <a:r>
              <a:rPr lang="de" sz="1300" b="1"/>
              <a:t>Ihrer Kompetenz </a:t>
            </a:r>
            <a:endParaRPr sz="1300" b="1"/>
          </a:p>
          <a:p>
            <a:pPr marL="457200" lvl="0" indent="-228600" algn="ctr" rtl="0">
              <a:lnSpc>
                <a:spcPct val="115000"/>
              </a:lnSpc>
              <a:spcBef>
                <a:spcPts val="1400"/>
              </a:spcBef>
              <a:spcAft>
                <a:spcPts val="400"/>
              </a:spcAft>
              <a:buClr>
                <a:schemeClr val="dk1"/>
              </a:buClr>
              <a:buSzPts val="1100"/>
              <a:buFont typeface="Arial"/>
              <a:buNone/>
            </a:pPr>
            <a:r>
              <a:rPr lang="de" sz="1300" b="1"/>
              <a:t>im Arbeitsalltag</a:t>
            </a:r>
            <a:endParaRPr/>
          </a:p>
        </p:txBody>
      </p:sp>
      <p:sp>
        <p:nvSpPr>
          <p:cNvPr id="87" name="Google Shape;87;p16"/>
          <p:cNvSpPr/>
          <p:nvPr/>
        </p:nvSpPr>
        <p:spPr>
          <a:xfrm>
            <a:off x="6125538" y="1473225"/>
            <a:ext cx="2520000" cy="12600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228600" algn="ctr" rtl="0">
              <a:lnSpc>
                <a:spcPct val="115000"/>
              </a:lnSpc>
              <a:spcBef>
                <a:spcPts val="1400"/>
              </a:spcBef>
              <a:spcAft>
                <a:spcPts val="0"/>
              </a:spcAft>
              <a:buClr>
                <a:schemeClr val="dk1"/>
              </a:buClr>
              <a:buSzPts val="1100"/>
              <a:buFont typeface="Arial"/>
              <a:buNone/>
            </a:pPr>
            <a:r>
              <a:rPr lang="de" sz="1300" b="1"/>
              <a:t>Beitrag zur Sicherheit </a:t>
            </a:r>
            <a:endParaRPr sz="1300" b="1"/>
          </a:p>
          <a:p>
            <a:pPr marL="457200" lvl="0" indent="-228600" algn="ctr" rtl="0">
              <a:lnSpc>
                <a:spcPct val="115000"/>
              </a:lnSpc>
              <a:spcBef>
                <a:spcPts val="1400"/>
              </a:spcBef>
              <a:spcAft>
                <a:spcPts val="0"/>
              </a:spcAft>
              <a:buClr>
                <a:schemeClr val="dk1"/>
              </a:buClr>
              <a:buSzPts val="1100"/>
              <a:buFont typeface="Arial"/>
              <a:buNone/>
            </a:pPr>
            <a:r>
              <a:rPr lang="de" sz="1300" b="1"/>
              <a:t>Ihrer Behörde </a:t>
            </a:r>
            <a:endParaRPr sz="1300" b="1"/>
          </a:p>
          <a:p>
            <a:pPr marL="457200" lvl="0" indent="-228600" algn="ctr" rtl="0">
              <a:lnSpc>
                <a:spcPct val="115000"/>
              </a:lnSpc>
              <a:spcBef>
                <a:spcPts val="1400"/>
              </a:spcBef>
              <a:spcAft>
                <a:spcPts val="400"/>
              </a:spcAft>
              <a:buClr>
                <a:schemeClr val="dk1"/>
              </a:buClr>
              <a:buSzPts val="1100"/>
              <a:buFont typeface="Arial"/>
              <a:buNone/>
            </a:pPr>
            <a:r>
              <a:rPr lang="de" sz="1300" b="1"/>
              <a:t>und den Bürger:innen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body" idx="1"/>
          </p:nvPr>
        </p:nvSpPr>
        <p:spPr>
          <a:xfrm>
            <a:off x="387900" y="1489825"/>
            <a:ext cx="3999900" cy="34848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de" b="1">
                <a:solidFill>
                  <a:srgbClr val="8BC34A"/>
                </a:solidFill>
                <a:highlight>
                  <a:schemeClr val="dk2"/>
                </a:highlight>
              </a:rPr>
              <a:t>Landkreis Anhalt-Bitterfeld, Juli 2021</a:t>
            </a:r>
            <a:endParaRPr b="1">
              <a:solidFill>
                <a:srgbClr val="8BC34A"/>
              </a:solidFill>
              <a:highlight>
                <a:schemeClr val="dk2"/>
              </a:highlight>
            </a:endParaRPr>
          </a:p>
          <a:p>
            <a:pPr marL="0" lvl="0" indent="0" algn="l" rtl="0">
              <a:spcBef>
                <a:spcPts val="1200"/>
              </a:spcBef>
              <a:spcAft>
                <a:spcPts val="0"/>
              </a:spcAft>
              <a:buClr>
                <a:schemeClr val="dk1"/>
              </a:buClr>
              <a:buSzPct val="100000"/>
              <a:buFont typeface="Arial"/>
              <a:buNone/>
            </a:pPr>
            <a:r>
              <a:rPr lang="de" sz="1100" b="1">
                <a:solidFill>
                  <a:schemeClr val="dk1"/>
                </a:solidFill>
                <a:highlight>
                  <a:schemeClr val="dk2"/>
                </a:highlight>
              </a:rPr>
              <a:t>Was ist passiert?</a:t>
            </a:r>
            <a:endParaRPr sz="1100" b="1">
              <a:solidFill>
                <a:schemeClr val="dk1"/>
              </a:solidFill>
              <a:highlight>
                <a:schemeClr val="dk2"/>
              </a:highlight>
            </a:endParaRPr>
          </a:p>
          <a:p>
            <a:pPr marL="457200" lvl="0" indent="-293211" algn="l" rtl="0">
              <a:spcBef>
                <a:spcPts val="1200"/>
              </a:spcBef>
              <a:spcAft>
                <a:spcPts val="0"/>
              </a:spcAft>
              <a:buSzPct val="100000"/>
              <a:buChar char="●"/>
            </a:pPr>
            <a:r>
              <a:rPr lang="de" sz="1100">
                <a:solidFill>
                  <a:schemeClr val="dk1"/>
                </a:solidFill>
              </a:rPr>
              <a:t>Ransomware-Angriff verschlüsselte über 400 Server </a:t>
            </a:r>
            <a:endParaRPr sz="1100">
              <a:solidFill>
                <a:schemeClr val="dk1"/>
              </a:solidFill>
            </a:endParaRPr>
          </a:p>
          <a:p>
            <a:pPr marL="457200" lvl="0" indent="-293211" algn="l" rtl="0">
              <a:spcBef>
                <a:spcPts val="0"/>
              </a:spcBef>
              <a:spcAft>
                <a:spcPts val="0"/>
              </a:spcAft>
              <a:buSzPct val="100000"/>
              <a:buChar char="●"/>
            </a:pPr>
            <a:r>
              <a:rPr lang="de" sz="1100"/>
              <a:t>zentrale</a:t>
            </a:r>
            <a:r>
              <a:rPr lang="de" sz="1100">
                <a:solidFill>
                  <a:schemeClr val="dk1"/>
                </a:solidFill>
              </a:rPr>
              <a:t> Verwaltungsprozesse lahm</a:t>
            </a:r>
            <a:r>
              <a:rPr lang="de" sz="1100"/>
              <a:t>gelegt</a:t>
            </a:r>
            <a:endParaRPr sz="1100"/>
          </a:p>
          <a:p>
            <a:pPr marL="0" lvl="0" indent="0" algn="l" rtl="0">
              <a:spcBef>
                <a:spcPts val="1200"/>
              </a:spcBef>
              <a:spcAft>
                <a:spcPts val="0"/>
              </a:spcAft>
              <a:buClr>
                <a:schemeClr val="dk1"/>
              </a:buClr>
              <a:buSzPct val="100000"/>
              <a:buFont typeface="Arial"/>
              <a:buNone/>
            </a:pPr>
            <a:r>
              <a:rPr lang="de" sz="1100" b="1">
                <a:solidFill>
                  <a:schemeClr val="dk1"/>
                </a:solidFill>
                <a:highlight>
                  <a:schemeClr val="dk2"/>
                </a:highlight>
              </a:rPr>
              <a:t>Konsequenzen:</a:t>
            </a:r>
            <a:endParaRPr sz="1100" b="1">
              <a:solidFill>
                <a:schemeClr val="dk1"/>
              </a:solidFill>
              <a:highlight>
                <a:schemeClr val="dk2"/>
              </a:highlight>
            </a:endParaRPr>
          </a:p>
          <a:p>
            <a:pPr marL="457200" lvl="0" indent="-293211" algn="l" rtl="0">
              <a:spcBef>
                <a:spcPts val="1200"/>
              </a:spcBef>
              <a:spcAft>
                <a:spcPts val="0"/>
              </a:spcAft>
              <a:buClr>
                <a:schemeClr val="dk1"/>
              </a:buClr>
              <a:buSzPct val="100000"/>
              <a:buChar char="●"/>
            </a:pPr>
            <a:r>
              <a:rPr lang="de" sz="1100">
                <a:solidFill>
                  <a:schemeClr val="dk1"/>
                </a:solidFill>
              </a:rPr>
              <a:t>Ausfälle: Bürgerbüro, Sozialleistungen, Antragsbearbeitung</a:t>
            </a:r>
            <a:endParaRPr sz="1100">
              <a:solidFill>
                <a:schemeClr val="dk1"/>
              </a:solidFill>
            </a:endParaRPr>
          </a:p>
          <a:p>
            <a:pPr marL="457200" lvl="0" indent="-293211" algn="l" rtl="0">
              <a:spcBef>
                <a:spcPts val="0"/>
              </a:spcBef>
              <a:spcAft>
                <a:spcPts val="0"/>
              </a:spcAft>
              <a:buClr>
                <a:schemeClr val="dk1"/>
              </a:buClr>
              <a:buSzPct val="100000"/>
              <a:buChar char="●"/>
            </a:pPr>
            <a:r>
              <a:rPr lang="de" sz="1100"/>
              <a:t>Katastrophenfall ausgerufen: Unterstützung durch BSI und externe Experten</a:t>
            </a:r>
            <a:endParaRPr sz="1100"/>
          </a:p>
          <a:p>
            <a:pPr marL="457200" lvl="0" indent="-293211" algn="l" rtl="0">
              <a:spcBef>
                <a:spcPts val="0"/>
              </a:spcBef>
              <a:spcAft>
                <a:spcPts val="0"/>
              </a:spcAft>
              <a:buClr>
                <a:schemeClr val="dk1"/>
              </a:buClr>
              <a:buSzPct val="100000"/>
              <a:buChar char="●"/>
            </a:pPr>
            <a:r>
              <a:rPr lang="de" sz="1100"/>
              <a:t>Lösegeld (500.000 USD) nicht gezahlt</a:t>
            </a:r>
            <a:endParaRPr sz="1100"/>
          </a:p>
          <a:p>
            <a:pPr marL="457200" lvl="0" indent="-293211" algn="l" rtl="0">
              <a:spcBef>
                <a:spcPts val="0"/>
              </a:spcBef>
              <a:spcAft>
                <a:spcPts val="0"/>
              </a:spcAft>
              <a:buClr>
                <a:schemeClr val="dk1"/>
              </a:buClr>
              <a:buSzPct val="100000"/>
              <a:buChar char="●"/>
            </a:pPr>
            <a:r>
              <a:rPr lang="de" sz="1100"/>
              <a:t>f</a:t>
            </a:r>
            <a:r>
              <a:rPr lang="de" sz="1100">
                <a:solidFill>
                  <a:schemeClr val="dk1"/>
                </a:solidFill>
              </a:rPr>
              <a:t>inanzielle Schäden: ca. 2,5 Mio. Euro</a:t>
            </a:r>
            <a:endParaRPr sz="1100">
              <a:solidFill>
                <a:schemeClr val="dk1"/>
              </a:solidFill>
            </a:endParaRPr>
          </a:p>
          <a:p>
            <a:pPr marL="457200" lvl="0" indent="-293211" algn="l" rtl="0">
              <a:spcBef>
                <a:spcPts val="0"/>
              </a:spcBef>
              <a:spcAft>
                <a:spcPts val="0"/>
              </a:spcAft>
              <a:buClr>
                <a:schemeClr val="dk1"/>
              </a:buClr>
              <a:buSzPct val="100000"/>
              <a:buChar char="●"/>
            </a:pPr>
            <a:r>
              <a:rPr lang="de" sz="1100">
                <a:solidFill>
                  <a:schemeClr val="dk1"/>
                </a:solidFill>
              </a:rPr>
              <a:t>Wiederherstellung der Systeme dauerte Wochen</a:t>
            </a:r>
            <a:endParaRPr sz="1100" b="1"/>
          </a:p>
          <a:p>
            <a:pPr marL="0" lvl="0" indent="0" algn="l" rtl="0">
              <a:spcBef>
                <a:spcPts val="1200"/>
              </a:spcBef>
              <a:spcAft>
                <a:spcPts val="0"/>
              </a:spcAft>
              <a:buClr>
                <a:schemeClr val="dk1"/>
              </a:buClr>
              <a:buSzPct val="100000"/>
              <a:buFont typeface="Arial"/>
              <a:buNone/>
            </a:pPr>
            <a:r>
              <a:rPr lang="de" sz="1100" b="1">
                <a:solidFill>
                  <a:schemeClr val="dk1"/>
                </a:solidFill>
                <a:highlight>
                  <a:schemeClr val="dk2"/>
                </a:highlight>
              </a:rPr>
              <a:t>Lehren:</a:t>
            </a:r>
            <a:endParaRPr sz="1100" b="1">
              <a:solidFill>
                <a:schemeClr val="dk1"/>
              </a:solidFill>
              <a:highlight>
                <a:schemeClr val="dk2"/>
              </a:highlight>
            </a:endParaRPr>
          </a:p>
          <a:p>
            <a:pPr marL="457200" lvl="0" indent="-293211" algn="l" rtl="0">
              <a:spcBef>
                <a:spcPts val="1200"/>
              </a:spcBef>
              <a:spcAft>
                <a:spcPts val="0"/>
              </a:spcAft>
              <a:buClr>
                <a:schemeClr val="dk1"/>
              </a:buClr>
              <a:buSzPct val="100000"/>
              <a:buChar char="●"/>
            </a:pPr>
            <a:r>
              <a:rPr lang="de" sz="1100">
                <a:solidFill>
                  <a:schemeClr val="dk1"/>
                </a:solidFill>
              </a:rPr>
              <a:t>Schwächen in der IT-Sicherheit offengelegt</a:t>
            </a:r>
            <a:endParaRPr sz="1100">
              <a:solidFill>
                <a:schemeClr val="dk1"/>
              </a:solidFill>
            </a:endParaRPr>
          </a:p>
          <a:p>
            <a:pPr marL="457200" lvl="0" indent="-293211" algn="l" rtl="0">
              <a:spcBef>
                <a:spcPts val="0"/>
              </a:spcBef>
              <a:spcAft>
                <a:spcPts val="0"/>
              </a:spcAft>
              <a:buClr>
                <a:schemeClr val="dk1"/>
              </a:buClr>
              <a:buSzPct val="100000"/>
              <a:buChar char="●"/>
            </a:pPr>
            <a:r>
              <a:rPr lang="de" sz="1100"/>
              <a:t>p</a:t>
            </a:r>
            <a:r>
              <a:rPr lang="de" sz="1100">
                <a:solidFill>
                  <a:schemeClr val="dk1"/>
                </a:solidFill>
              </a:rPr>
              <a:t>räventive Maßnahmen und Resilienz notwendig</a:t>
            </a:r>
            <a:endParaRPr sz="1100">
              <a:solidFill>
                <a:schemeClr val="dk1"/>
              </a:solidFill>
            </a:endParaRPr>
          </a:p>
          <a:p>
            <a:pPr marL="457200" lvl="0" indent="-293211" algn="l" rtl="0">
              <a:spcBef>
                <a:spcPts val="0"/>
              </a:spcBef>
              <a:spcAft>
                <a:spcPts val="0"/>
              </a:spcAft>
              <a:buClr>
                <a:schemeClr val="dk1"/>
              </a:buClr>
              <a:buSzPct val="100000"/>
              <a:buChar char="●"/>
            </a:pPr>
            <a:r>
              <a:rPr lang="de" sz="1100">
                <a:solidFill>
                  <a:schemeClr val="dk1"/>
                </a:solidFill>
              </a:rPr>
              <a:t>Stärkung der Sicherheitsstrategie nach dem Vorfall</a:t>
            </a:r>
            <a:endParaRPr/>
          </a:p>
        </p:txBody>
      </p:sp>
      <p:sp>
        <p:nvSpPr>
          <p:cNvPr id="93" name="Google Shape;93;p17"/>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de"/>
              <a:t>Erfolgreiche Cyberangriffe auf den ö.D.</a:t>
            </a:r>
            <a:endParaRPr/>
          </a:p>
        </p:txBody>
      </p:sp>
      <p:sp>
        <p:nvSpPr>
          <p:cNvPr id="94" name="Google Shape;94;p17"/>
          <p:cNvSpPr txBox="1">
            <a:spLocks noGrp="1"/>
          </p:cNvSpPr>
          <p:nvPr>
            <p:ph type="body" idx="2"/>
          </p:nvPr>
        </p:nvSpPr>
        <p:spPr>
          <a:xfrm>
            <a:off x="4832400" y="1489950"/>
            <a:ext cx="3999900" cy="34848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de" b="1">
                <a:solidFill>
                  <a:srgbClr val="8BC34A"/>
                </a:solidFill>
                <a:highlight>
                  <a:schemeClr val="dk2"/>
                </a:highlight>
              </a:rPr>
              <a:t>Rechenzentrum Südwestfalen-IT, Oktober 2023</a:t>
            </a:r>
            <a:endParaRPr b="1">
              <a:solidFill>
                <a:srgbClr val="8BC34A"/>
              </a:solidFill>
              <a:highlight>
                <a:schemeClr val="dk2"/>
              </a:highlight>
            </a:endParaRPr>
          </a:p>
          <a:p>
            <a:pPr marL="0" lvl="0" indent="0" algn="l" rtl="0">
              <a:spcBef>
                <a:spcPts val="1200"/>
              </a:spcBef>
              <a:spcAft>
                <a:spcPts val="0"/>
              </a:spcAft>
              <a:buClr>
                <a:schemeClr val="dk1"/>
              </a:buClr>
              <a:buSzPct val="100000"/>
              <a:buFont typeface="Arial"/>
              <a:buNone/>
            </a:pPr>
            <a:r>
              <a:rPr lang="de" sz="1100" b="1">
                <a:solidFill>
                  <a:schemeClr val="dk1"/>
                </a:solidFill>
                <a:highlight>
                  <a:schemeClr val="dk2"/>
                </a:highlight>
              </a:rPr>
              <a:t>Was ist passiert?</a:t>
            </a:r>
            <a:endParaRPr sz="1100" b="1">
              <a:solidFill>
                <a:schemeClr val="dk1"/>
              </a:solidFill>
              <a:highlight>
                <a:schemeClr val="dk2"/>
              </a:highlight>
            </a:endParaRPr>
          </a:p>
          <a:p>
            <a:pPr marL="457200" lvl="0" indent="-293211" algn="l" rtl="0">
              <a:spcBef>
                <a:spcPts val="1200"/>
              </a:spcBef>
              <a:spcAft>
                <a:spcPts val="0"/>
              </a:spcAft>
              <a:buClr>
                <a:schemeClr val="dk1"/>
              </a:buClr>
              <a:buSzPct val="100000"/>
              <a:buChar char="●"/>
            </a:pPr>
            <a:r>
              <a:rPr lang="de" sz="1100">
                <a:solidFill>
                  <a:schemeClr val="dk1"/>
                </a:solidFill>
              </a:rPr>
              <a:t>Hackergruppe „Akira“ nutzte eine VPN-Schwachstelle</a:t>
            </a:r>
            <a:endParaRPr sz="1100"/>
          </a:p>
          <a:p>
            <a:pPr marL="457200" lvl="0" indent="-293211" algn="l" rtl="0">
              <a:spcBef>
                <a:spcPts val="0"/>
              </a:spcBef>
              <a:spcAft>
                <a:spcPts val="0"/>
              </a:spcAft>
              <a:buClr>
                <a:schemeClr val="dk1"/>
              </a:buClr>
              <a:buSzPct val="100000"/>
              <a:buChar char="●"/>
            </a:pPr>
            <a:r>
              <a:rPr lang="de" sz="1100"/>
              <a:t>schwache Passwörter und fehlende regelmäßige Updates begünstigten den Angriff</a:t>
            </a:r>
            <a:endParaRPr sz="1100"/>
          </a:p>
          <a:p>
            <a:pPr marL="457200" lvl="0" indent="-293211" algn="l" rtl="0">
              <a:spcBef>
                <a:spcPts val="0"/>
              </a:spcBef>
              <a:spcAft>
                <a:spcPts val="0"/>
              </a:spcAft>
              <a:buClr>
                <a:schemeClr val="dk1"/>
              </a:buClr>
              <a:buSzPct val="100000"/>
              <a:buChar char="●"/>
            </a:pPr>
            <a:r>
              <a:rPr lang="de" sz="1100">
                <a:solidFill>
                  <a:schemeClr val="dk1"/>
                </a:solidFill>
              </a:rPr>
              <a:t>Ransomware legte 1.463 Server lahm, 871 Server mussten neu aufgesetzt werden</a:t>
            </a:r>
            <a:endParaRPr sz="1100">
              <a:solidFill>
                <a:schemeClr val="dk1"/>
              </a:solidFill>
            </a:endParaRPr>
          </a:p>
          <a:p>
            <a:pPr marL="0" lvl="0" indent="0" algn="l" rtl="0">
              <a:spcBef>
                <a:spcPts val="1200"/>
              </a:spcBef>
              <a:spcAft>
                <a:spcPts val="0"/>
              </a:spcAft>
              <a:buClr>
                <a:schemeClr val="dk1"/>
              </a:buClr>
              <a:buSzPct val="100000"/>
              <a:buFont typeface="Arial"/>
              <a:buNone/>
            </a:pPr>
            <a:r>
              <a:rPr lang="de" sz="1100" b="1">
                <a:highlight>
                  <a:schemeClr val="dk2"/>
                </a:highlight>
              </a:rPr>
              <a:t>Konsequenzen: </a:t>
            </a:r>
            <a:endParaRPr sz="1100" b="1">
              <a:highlight>
                <a:schemeClr val="dk2"/>
              </a:highlight>
            </a:endParaRPr>
          </a:p>
          <a:p>
            <a:pPr marL="457200" lvl="0" indent="-293211" algn="l" rtl="0">
              <a:spcBef>
                <a:spcPts val="0"/>
              </a:spcBef>
              <a:spcAft>
                <a:spcPts val="0"/>
              </a:spcAft>
              <a:buSzPct val="100000"/>
              <a:buChar char="●"/>
            </a:pPr>
            <a:r>
              <a:rPr lang="de" sz="1100"/>
              <a:t>monatelange Ausfälle zentraler Verwaltungsdienste: </a:t>
            </a:r>
            <a:r>
              <a:rPr lang="de" sz="1100">
                <a:solidFill>
                  <a:schemeClr val="dk1"/>
                </a:solidFill>
              </a:rPr>
              <a:t>Einwohnermeldewesen, Standesamt, Sozialwesen, Kraftfahrzeugwesen</a:t>
            </a:r>
            <a:endParaRPr sz="1100" b="1">
              <a:solidFill>
                <a:schemeClr val="dk1"/>
              </a:solidFill>
            </a:endParaRPr>
          </a:p>
          <a:p>
            <a:pPr marL="457200" lvl="0" indent="-293211" algn="l" rtl="0">
              <a:spcBef>
                <a:spcPts val="0"/>
              </a:spcBef>
              <a:spcAft>
                <a:spcPts val="0"/>
              </a:spcAft>
              <a:buClr>
                <a:schemeClr val="dk1"/>
              </a:buClr>
              <a:buSzPct val="100000"/>
              <a:buChar char="●"/>
            </a:pPr>
            <a:r>
              <a:rPr lang="de" sz="1100"/>
              <a:t>f</a:t>
            </a:r>
            <a:r>
              <a:rPr lang="de" sz="1100">
                <a:solidFill>
                  <a:schemeClr val="dk1"/>
                </a:solidFill>
              </a:rPr>
              <a:t>inanzielle Schäden und Vertrauensverlust</a:t>
            </a:r>
            <a:endParaRPr sz="1100">
              <a:solidFill>
                <a:schemeClr val="dk1"/>
              </a:solidFill>
            </a:endParaRPr>
          </a:p>
          <a:p>
            <a:pPr marL="457200" lvl="0" indent="-293211" algn="l" rtl="0">
              <a:spcBef>
                <a:spcPts val="0"/>
              </a:spcBef>
              <a:spcAft>
                <a:spcPts val="0"/>
              </a:spcAft>
              <a:buClr>
                <a:schemeClr val="dk1"/>
              </a:buClr>
              <a:buSzPct val="100000"/>
              <a:buChar char="●"/>
            </a:pPr>
            <a:r>
              <a:rPr lang="de" sz="1100">
                <a:solidFill>
                  <a:schemeClr val="dk1"/>
                </a:solidFill>
              </a:rPr>
              <a:t>Verlust von </a:t>
            </a:r>
            <a:r>
              <a:rPr lang="de" sz="1100"/>
              <a:t>Kund:innen</a:t>
            </a:r>
            <a:r>
              <a:rPr lang="de" sz="1100">
                <a:solidFill>
                  <a:schemeClr val="dk1"/>
                </a:solidFill>
              </a:rPr>
              <a:t> (z. B. Stadt Witten)</a:t>
            </a:r>
            <a:endParaRPr sz="1100">
              <a:solidFill>
                <a:schemeClr val="dk1"/>
              </a:solidFill>
            </a:endParaRPr>
          </a:p>
          <a:p>
            <a:pPr marL="0" lvl="0" indent="0" algn="l" rtl="0">
              <a:spcBef>
                <a:spcPts val="1200"/>
              </a:spcBef>
              <a:spcAft>
                <a:spcPts val="0"/>
              </a:spcAft>
              <a:buClr>
                <a:schemeClr val="dk1"/>
              </a:buClr>
              <a:buSzPct val="100000"/>
              <a:buFont typeface="Arial"/>
              <a:buNone/>
            </a:pPr>
            <a:r>
              <a:rPr lang="de" sz="1100" b="1">
                <a:solidFill>
                  <a:schemeClr val="dk1"/>
                </a:solidFill>
                <a:highlight>
                  <a:schemeClr val="dk2"/>
                </a:highlight>
              </a:rPr>
              <a:t>Lehren:</a:t>
            </a:r>
            <a:endParaRPr sz="1100" b="1">
              <a:solidFill>
                <a:schemeClr val="dk1"/>
              </a:solidFill>
              <a:highlight>
                <a:schemeClr val="dk2"/>
              </a:highlight>
            </a:endParaRPr>
          </a:p>
          <a:p>
            <a:pPr marL="457200" lvl="0" indent="-293211" algn="l" rtl="0">
              <a:spcBef>
                <a:spcPts val="1200"/>
              </a:spcBef>
              <a:spcAft>
                <a:spcPts val="0"/>
              </a:spcAft>
              <a:buClr>
                <a:schemeClr val="dk1"/>
              </a:buClr>
              <a:buSzPct val="100000"/>
              <a:buChar char="●"/>
            </a:pPr>
            <a:r>
              <a:rPr lang="de" sz="1100"/>
              <a:t>s</a:t>
            </a:r>
            <a:r>
              <a:rPr lang="de" sz="1100">
                <a:solidFill>
                  <a:schemeClr val="dk1"/>
                </a:solidFill>
              </a:rPr>
              <a:t>tärkere Passwortrichtlinien erforderlich</a:t>
            </a:r>
            <a:endParaRPr sz="1100">
              <a:solidFill>
                <a:schemeClr val="dk1"/>
              </a:solidFill>
            </a:endParaRPr>
          </a:p>
          <a:p>
            <a:pPr marL="457200" lvl="0" indent="-293211" algn="l" rtl="0">
              <a:spcBef>
                <a:spcPts val="0"/>
              </a:spcBef>
              <a:spcAft>
                <a:spcPts val="0"/>
              </a:spcAft>
              <a:buClr>
                <a:schemeClr val="dk1"/>
              </a:buClr>
              <a:buSzPct val="100000"/>
              <a:buChar char="●"/>
            </a:pPr>
            <a:r>
              <a:rPr lang="de" sz="1100"/>
              <a:t>k</a:t>
            </a:r>
            <a:r>
              <a:rPr lang="de" sz="1100">
                <a:solidFill>
                  <a:schemeClr val="dk1"/>
                </a:solidFill>
              </a:rPr>
              <a:t>ontinuierliche Systempflege und Updates essenziell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2">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2">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2">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2">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4">
                                            <p:txEl>
                                              <p:pRg st="0" end="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4">
                                            <p:txEl>
                                              <p:pRg st="1" end="1"/>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4">
                                            <p:txEl>
                                              <p:pRg st="2" end="2"/>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4">
                                            <p:txEl>
                                              <p:pRg st="3" end="3"/>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94">
                                            <p:txEl>
                                              <p:pRg st="4" end="4"/>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94">
                                            <p:txEl>
                                              <p:pRg st="5" end="5"/>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94">
                                            <p:txEl>
                                              <p:pRg st="6" end="6"/>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94">
                                            <p:txEl>
                                              <p:pRg st="7" end="7"/>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94">
                                            <p:txEl>
                                              <p:pRg st="8" end="8"/>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94">
                                            <p:txEl>
                                              <p:pRg st="9" end="9"/>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94">
                                            <p:txEl>
                                              <p:pRg st="10" end="10"/>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9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de"/>
              <a:t>Zentrale Lehren aus beiden Angriffen</a:t>
            </a:r>
            <a:endParaRPr/>
          </a:p>
        </p:txBody>
      </p:sp>
      <p:sp>
        <p:nvSpPr>
          <p:cNvPr id="100" name="Google Shape;100;p18"/>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Clr>
                <a:schemeClr val="dk1"/>
              </a:buClr>
              <a:buSzPct val="100000"/>
              <a:buFont typeface="Arial"/>
              <a:buNone/>
            </a:pPr>
            <a:r>
              <a:rPr lang="de" sz="1100" b="1">
                <a:solidFill>
                  <a:schemeClr val="dk1"/>
                </a:solidFill>
              </a:rPr>
              <a:t>IT-Sicherheitsstrategie stärken:</a:t>
            </a:r>
            <a:endParaRPr sz="1100" b="1">
              <a:solidFill>
                <a:schemeClr val="dk1"/>
              </a:solidFill>
            </a:endParaRPr>
          </a:p>
          <a:p>
            <a:pPr marL="457200" lvl="0" indent="-277495" algn="l" rtl="0">
              <a:spcBef>
                <a:spcPts val="1200"/>
              </a:spcBef>
              <a:spcAft>
                <a:spcPts val="0"/>
              </a:spcAft>
              <a:buClr>
                <a:schemeClr val="dk1"/>
              </a:buClr>
              <a:buSzPct val="100000"/>
              <a:buChar char="●"/>
            </a:pPr>
            <a:r>
              <a:rPr lang="de" sz="1100">
                <a:solidFill>
                  <a:schemeClr val="dk1"/>
                </a:solidFill>
              </a:rPr>
              <a:t>Präventive Maßnahmen wie regelmäßige Backups und Sicherheitsupdates.</a:t>
            </a:r>
            <a:endParaRPr sz="1100">
              <a:solidFill>
                <a:schemeClr val="dk1"/>
              </a:solidFill>
            </a:endParaRPr>
          </a:p>
          <a:p>
            <a:pPr marL="457200" lvl="0" indent="-277495" algn="l" rtl="0">
              <a:spcBef>
                <a:spcPts val="0"/>
              </a:spcBef>
              <a:spcAft>
                <a:spcPts val="0"/>
              </a:spcAft>
              <a:buClr>
                <a:schemeClr val="dk1"/>
              </a:buClr>
              <a:buSzPct val="100000"/>
              <a:buChar char="●"/>
            </a:pPr>
            <a:r>
              <a:rPr lang="de" sz="1100">
                <a:solidFill>
                  <a:schemeClr val="dk1"/>
                </a:solidFill>
              </a:rPr>
              <a:t>Etablierung von Notfallplänen.</a:t>
            </a:r>
            <a:endParaRPr sz="1100">
              <a:solidFill>
                <a:schemeClr val="dk1"/>
              </a:solidFill>
            </a:endParaRPr>
          </a:p>
          <a:p>
            <a:pPr marL="0" lvl="0" indent="0" algn="l" rtl="0">
              <a:spcBef>
                <a:spcPts val="1200"/>
              </a:spcBef>
              <a:spcAft>
                <a:spcPts val="0"/>
              </a:spcAft>
              <a:buClr>
                <a:schemeClr val="dk1"/>
              </a:buClr>
              <a:buSzPct val="100000"/>
              <a:buFont typeface="Arial"/>
              <a:buNone/>
            </a:pPr>
            <a:r>
              <a:rPr lang="de" sz="1100" b="1">
                <a:solidFill>
                  <a:schemeClr val="dk1"/>
                </a:solidFill>
              </a:rPr>
              <a:t>Bewusstsein schärfen:</a:t>
            </a:r>
            <a:endParaRPr sz="1100" b="1">
              <a:solidFill>
                <a:schemeClr val="dk1"/>
              </a:solidFill>
            </a:endParaRPr>
          </a:p>
          <a:p>
            <a:pPr marL="457200" lvl="0" indent="-277495" algn="l" rtl="0">
              <a:spcBef>
                <a:spcPts val="1200"/>
              </a:spcBef>
              <a:spcAft>
                <a:spcPts val="0"/>
              </a:spcAft>
              <a:buClr>
                <a:schemeClr val="dk1"/>
              </a:buClr>
              <a:buSzPct val="100000"/>
              <a:buChar char="●"/>
            </a:pPr>
            <a:r>
              <a:rPr lang="de" sz="1100">
                <a:solidFill>
                  <a:schemeClr val="dk1"/>
                </a:solidFill>
              </a:rPr>
              <a:t>Sensibilisierung der Mitarbeitenden für IT-Sicherheitsrisiken.</a:t>
            </a:r>
            <a:endParaRPr sz="1100">
              <a:solidFill>
                <a:schemeClr val="dk1"/>
              </a:solidFill>
            </a:endParaRPr>
          </a:p>
          <a:p>
            <a:pPr marL="457200" lvl="0" indent="-277495" algn="l" rtl="0">
              <a:spcBef>
                <a:spcPts val="0"/>
              </a:spcBef>
              <a:spcAft>
                <a:spcPts val="0"/>
              </a:spcAft>
              <a:buClr>
                <a:schemeClr val="dk1"/>
              </a:buClr>
              <a:buSzPct val="100000"/>
              <a:buChar char="●"/>
            </a:pPr>
            <a:r>
              <a:rPr lang="de" sz="1100">
                <a:solidFill>
                  <a:schemeClr val="dk1"/>
                </a:solidFill>
              </a:rPr>
              <a:t>Schulungen für sichere Passwortnutzung und Erkennung von Bedrohungen.</a:t>
            </a:r>
            <a:endParaRPr sz="1100">
              <a:solidFill>
                <a:schemeClr val="dk1"/>
              </a:solidFill>
            </a:endParaRPr>
          </a:p>
          <a:p>
            <a:pPr marL="0" lvl="0" indent="0" algn="l" rtl="0">
              <a:spcBef>
                <a:spcPts val="1200"/>
              </a:spcBef>
              <a:spcAft>
                <a:spcPts val="0"/>
              </a:spcAft>
              <a:buClr>
                <a:schemeClr val="dk1"/>
              </a:buClr>
              <a:buSzPct val="100000"/>
              <a:buFont typeface="Arial"/>
              <a:buNone/>
            </a:pPr>
            <a:r>
              <a:rPr lang="de" sz="1100" b="1">
                <a:solidFill>
                  <a:schemeClr val="dk1"/>
                </a:solidFill>
              </a:rPr>
              <a:t>Externe Partner einbinden:</a:t>
            </a:r>
            <a:endParaRPr sz="1100" b="1">
              <a:solidFill>
                <a:schemeClr val="dk1"/>
              </a:solidFill>
            </a:endParaRPr>
          </a:p>
          <a:p>
            <a:pPr marL="457200" lvl="0" indent="-277495" algn="l" rtl="0">
              <a:spcBef>
                <a:spcPts val="1200"/>
              </a:spcBef>
              <a:spcAft>
                <a:spcPts val="0"/>
              </a:spcAft>
              <a:buClr>
                <a:schemeClr val="dk1"/>
              </a:buClr>
              <a:buSzPct val="100000"/>
              <a:buChar char="●"/>
            </a:pPr>
            <a:r>
              <a:rPr lang="de" sz="1100">
                <a:solidFill>
                  <a:schemeClr val="dk1"/>
                </a:solidFill>
              </a:rPr>
              <a:t>Zusammenarbeit mit Sicherheitsbehörden und IT-Dienstleistern.</a:t>
            </a:r>
            <a:endParaRPr sz="1100">
              <a:solidFill>
                <a:schemeClr val="dk1"/>
              </a:solidFill>
            </a:endParaRPr>
          </a:p>
          <a:p>
            <a:pPr marL="457200" lvl="0" indent="-277495" algn="l" rtl="0">
              <a:spcBef>
                <a:spcPts val="0"/>
              </a:spcBef>
              <a:spcAft>
                <a:spcPts val="0"/>
              </a:spcAft>
              <a:buClr>
                <a:schemeClr val="dk1"/>
              </a:buClr>
              <a:buSzPct val="100000"/>
              <a:buChar char="●"/>
            </a:pPr>
            <a:r>
              <a:rPr lang="de" sz="1100">
                <a:solidFill>
                  <a:schemeClr val="dk1"/>
                </a:solidFill>
              </a:rPr>
              <a:t>Nutzung externer Expertise bei der Wiederherstellung und Prävention.</a:t>
            </a:r>
            <a:endParaRPr sz="1100">
              <a:solidFill>
                <a:schemeClr val="dk1"/>
              </a:solidFill>
            </a:endParaRPr>
          </a:p>
          <a:p>
            <a:pPr marL="0" lvl="0" indent="0" algn="l" rtl="0">
              <a:spcBef>
                <a:spcPts val="1200"/>
              </a:spcBef>
              <a:spcAft>
                <a:spcPts val="0"/>
              </a:spcAft>
              <a:buClr>
                <a:schemeClr val="dk1"/>
              </a:buClr>
              <a:buSzPct val="100000"/>
              <a:buFont typeface="Arial"/>
              <a:buNone/>
            </a:pPr>
            <a:r>
              <a:rPr lang="de" sz="1100" b="1">
                <a:solidFill>
                  <a:schemeClr val="dk1"/>
                </a:solidFill>
              </a:rPr>
              <a:t>Resilienz aufbauen:</a:t>
            </a:r>
            <a:endParaRPr sz="1100" b="1">
              <a:solidFill>
                <a:schemeClr val="dk1"/>
              </a:solidFill>
            </a:endParaRPr>
          </a:p>
          <a:p>
            <a:pPr marL="457200" lvl="0" indent="-277495" algn="l" rtl="0">
              <a:spcBef>
                <a:spcPts val="1200"/>
              </a:spcBef>
              <a:spcAft>
                <a:spcPts val="0"/>
              </a:spcAft>
              <a:buClr>
                <a:schemeClr val="dk1"/>
              </a:buClr>
              <a:buSzPct val="100000"/>
              <a:buChar char="●"/>
            </a:pPr>
            <a:r>
              <a:rPr lang="de" sz="1100">
                <a:solidFill>
                  <a:schemeClr val="dk1"/>
                </a:solidFill>
              </a:rPr>
              <a:t>Frühzeitige Investition in sichere Infrastruktur.</a:t>
            </a:r>
            <a:endParaRPr sz="1100">
              <a:solidFill>
                <a:schemeClr val="dk1"/>
              </a:solidFill>
            </a:endParaRPr>
          </a:p>
          <a:p>
            <a:pPr marL="457200" lvl="0" indent="-277495" algn="l" rtl="0">
              <a:spcBef>
                <a:spcPts val="0"/>
              </a:spcBef>
              <a:spcAft>
                <a:spcPts val="0"/>
              </a:spcAft>
              <a:buClr>
                <a:schemeClr val="dk1"/>
              </a:buClr>
              <a:buSzPct val="100000"/>
              <a:buChar char="●"/>
            </a:pPr>
            <a:r>
              <a:rPr lang="de" sz="1100">
                <a:solidFill>
                  <a:schemeClr val="dk1"/>
                </a:solidFill>
              </a:rPr>
              <a:t>Systeme auf Angriffe vorbereiten, um Ausfallzeiten zu minimieren.</a:t>
            </a:r>
            <a:endParaRPr sz="1100">
              <a:solidFill>
                <a:schemeClr val="dk1"/>
              </a:solidFill>
            </a:endParaRPr>
          </a:p>
          <a:p>
            <a:pPr marL="0" lvl="0" indent="0" algn="l" rtl="0">
              <a:spcBef>
                <a:spcPts val="1200"/>
              </a:spcBef>
              <a:spcAft>
                <a:spcPts val="120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4"/>
        <p:cNvGrpSpPr/>
        <p:nvPr/>
      </p:nvGrpSpPr>
      <p:grpSpPr>
        <a:xfrm>
          <a:off x="0" y="0"/>
          <a:ext cx="0" cy="0"/>
          <a:chOff x="0" y="0"/>
          <a:chExt cx="0" cy="0"/>
        </a:xfrm>
      </p:grpSpPr>
      <p:sp>
        <p:nvSpPr>
          <p:cNvPr id="105" name="Google Shape;105;p19"/>
          <p:cNvSpPr txBox="1">
            <a:spLocks noGrp="1"/>
          </p:cNvSpPr>
          <p:nvPr>
            <p:ph type="title"/>
          </p:nvPr>
        </p:nvSpPr>
        <p:spPr>
          <a:xfrm>
            <a:off x="311700" y="216425"/>
            <a:ext cx="3131100" cy="5727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de"/>
              <a:t>Alles weit weg!??</a:t>
            </a:r>
            <a:endParaRPr/>
          </a:p>
        </p:txBody>
      </p:sp>
      <p:cxnSp>
        <p:nvCxnSpPr>
          <p:cNvPr id="106" name="Google Shape;106;p19"/>
          <p:cNvCxnSpPr/>
          <p:nvPr/>
        </p:nvCxnSpPr>
        <p:spPr>
          <a:xfrm>
            <a:off x="106525" y="2704600"/>
            <a:ext cx="8910000" cy="3600"/>
          </a:xfrm>
          <a:prstGeom prst="straightConnector1">
            <a:avLst/>
          </a:prstGeom>
          <a:noFill/>
          <a:ln w="38100" cap="flat" cmpd="sng">
            <a:solidFill>
              <a:schemeClr val="dk2"/>
            </a:solidFill>
            <a:prstDash val="solid"/>
            <a:round/>
            <a:headEnd type="none" w="med" len="med"/>
            <a:tailEnd type="triangle" w="med" len="med"/>
          </a:ln>
          <a:effectLst>
            <a:outerShdw blurRad="114300" dist="9525" algn="bl" rotWithShape="0">
              <a:srgbClr val="000000">
                <a:alpha val="84000"/>
              </a:srgbClr>
            </a:outerShdw>
          </a:effectLst>
        </p:spPr>
      </p:cxnSp>
      <p:sp>
        <p:nvSpPr>
          <p:cNvPr id="107" name="Google Shape;107;p19"/>
          <p:cNvSpPr/>
          <p:nvPr/>
        </p:nvSpPr>
        <p:spPr>
          <a:xfrm rot="-2520040" flipH="1">
            <a:off x="6465545" y="223980"/>
            <a:ext cx="1520312" cy="2222791"/>
          </a:xfrm>
          <a:prstGeom prst="round2DiagRect">
            <a:avLst>
              <a:gd name="adj1" fmla="val 16667"/>
              <a:gd name="adj2" fmla="val 0"/>
            </a:avLst>
          </a:prstGeom>
          <a:solidFill>
            <a:srgbClr val="FFFFFF"/>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de"/>
              <a:t>20.03.2024 </a:t>
            </a:r>
            <a:endParaRPr/>
          </a:p>
          <a:p>
            <a:pPr marL="0" lvl="0" indent="0" algn="l" rtl="0">
              <a:spcBef>
                <a:spcPts val="0"/>
              </a:spcBef>
              <a:spcAft>
                <a:spcPts val="0"/>
              </a:spcAft>
              <a:buNone/>
            </a:pPr>
            <a:r>
              <a:rPr lang="de" b="1"/>
              <a:t>Stadt Rheinberg</a:t>
            </a:r>
            <a:endParaRPr b="1"/>
          </a:p>
          <a:p>
            <a:pPr marL="0" lvl="0" indent="0" algn="l" rtl="0">
              <a:spcBef>
                <a:spcPts val="0"/>
              </a:spcBef>
              <a:spcAft>
                <a:spcPts val="0"/>
              </a:spcAft>
              <a:buNone/>
            </a:pPr>
            <a:endParaRPr/>
          </a:p>
          <a:p>
            <a:pPr marL="0" lvl="0" indent="0" algn="l" rtl="0">
              <a:spcBef>
                <a:spcPts val="0"/>
              </a:spcBef>
              <a:spcAft>
                <a:spcPts val="0"/>
              </a:spcAft>
              <a:buNone/>
            </a:pPr>
            <a:r>
              <a:rPr lang="de" sz="1200"/>
              <a:t>Formulare massenhaft mit Spameinträgen überschwemmt</a:t>
            </a:r>
            <a:endParaRPr sz="1200"/>
          </a:p>
          <a:p>
            <a:pPr marL="0" lvl="0" indent="0" algn="l" rtl="0">
              <a:spcBef>
                <a:spcPts val="0"/>
              </a:spcBef>
              <a:spcAft>
                <a:spcPts val="0"/>
              </a:spcAft>
              <a:buNone/>
            </a:pPr>
            <a:r>
              <a:rPr lang="de" sz="1200"/>
              <a:t>Internetseite nicht erreichbar</a:t>
            </a:r>
            <a:endParaRPr sz="1200"/>
          </a:p>
          <a:p>
            <a:pPr marL="0" lvl="0" indent="0" algn="l" rtl="0">
              <a:spcBef>
                <a:spcPts val="0"/>
              </a:spcBef>
              <a:spcAft>
                <a:spcPts val="0"/>
              </a:spcAft>
              <a:buNone/>
            </a:pPr>
            <a:endParaRPr/>
          </a:p>
        </p:txBody>
      </p:sp>
      <p:sp>
        <p:nvSpPr>
          <p:cNvPr id="108" name="Google Shape;108;p19"/>
          <p:cNvSpPr/>
          <p:nvPr/>
        </p:nvSpPr>
        <p:spPr>
          <a:xfrm rot="-2519469" flipH="1">
            <a:off x="286755" y="3187209"/>
            <a:ext cx="1620589" cy="1332332"/>
          </a:xfrm>
          <a:prstGeom prst="round2DiagRect">
            <a:avLst>
              <a:gd name="adj1" fmla="val 16667"/>
              <a:gd name="adj2" fmla="val 0"/>
            </a:avLst>
          </a:prstGeom>
          <a:solidFill>
            <a:srgbClr val="FFFFFF"/>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de"/>
              <a:t>05.09.2021 </a:t>
            </a:r>
            <a:endParaRPr/>
          </a:p>
          <a:p>
            <a:pPr marL="0" lvl="0" indent="0" algn="l" rtl="0">
              <a:spcBef>
                <a:spcPts val="0"/>
              </a:spcBef>
              <a:spcAft>
                <a:spcPts val="0"/>
              </a:spcAft>
              <a:buClr>
                <a:schemeClr val="dk1"/>
              </a:buClr>
              <a:buSzPts val="1100"/>
              <a:buFont typeface="Arial"/>
              <a:buNone/>
            </a:pPr>
            <a:r>
              <a:rPr lang="de" b="1"/>
              <a:t>Kreis Wesel</a:t>
            </a:r>
            <a:endParaRPr b="1"/>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de" sz="1200"/>
              <a:t>Hackerangriff </a:t>
            </a:r>
            <a:endParaRPr sz="1200"/>
          </a:p>
          <a:p>
            <a:pPr marL="0" lvl="0" indent="0" algn="l" rtl="0">
              <a:spcBef>
                <a:spcPts val="0"/>
              </a:spcBef>
              <a:spcAft>
                <a:spcPts val="0"/>
              </a:spcAft>
              <a:buClr>
                <a:schemeClr val="dk1"/>
              </a:buClr>
              <a:buSzPts val="1100"/>
              <a:buFont typeface="Arial"/>
              <a:buNone/>
            </a:pPr>
            <a:r>
              <a:rPr lang="de" sz="1200"/>
              <a:t>25.000 € Schaden</a:t>
            </a:r>
            <a:endParaRPr sz="1200"/>
          </a:p>
        </p:txBody>
      </p:sp>
      <p:sp>
        <p:nvSpPr>
          <p:cNvPr id="109" name="Google Shape;109;p19"/>
          <p:cNvSpPr/>
          <p:nvPr/>
        </p:nvSpPr>
        <p:spPr>
          <a:xfrm rot="-2519891" flipH="1">
            <a:off x="3762336" y="454191"/>
            <a:ext cx="1515004" cy="1960669"/>
          </a:xfrm>
          <a:prstGeom prst="round2DiagRect">
            <a:avLst>
              <a:gd name="adj1" fmla="val 16667"/>
              <a:gd name="adj2" fmla="val 0"/>
            </a:avLst>
          </a:prstGeom>
          <a:solidFill>
            <a:srgbClr val="FFFFFF"/>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de"/>
              <a:t>15.11.2023 </a:t>
            </a:r>
            <a:endParaRPr/>
          </a:p>
          <a:p>
            <a:pPr marL="0" lvl="0" indent="0" algn="l" rtl="0">
              <a:spcBef>
                <a:spcPts val="0"/>
              </a:spcBef>
              <a:spcAft>
                <a:spcPts val="0"/>
              </a:spcAft>
              <a:buNone/>
            </a:pPr>
            <a:r>
              <a:rPr lang="de" b="1"/>
              <a:t>Stadt Neuss</a:t>
            </a:r>
            <a:endParaRPr b="1"/>
          </a:p>
          <a:p>
            <a:pPr marL="0" lvl="0" indent="0" algn="l" rtl="0">
              <a:spcBef>
                <a:spcPts val="0"/>
              </a:spcBef>
              <a:spcAft>
                <a:spcPts val="0"/>
              </a:spcAft>
              <a:buNone/>
            </a:pPr>
            <a:endParaRPr/>
          </a:p>
          <a:p>
            <a:pPr marL="0" lvl="0" indent="0" algn="l" rtl="0">
              <a:spcBef>
                <a:spcPts val="0"/>
              </a:spcBef>
              <a:spcAft>
                <a:spcPts val="0"/>
              </a:spcAft>
              <a:buNone/>
            </a:pPr>
            <a:r>
              <a:rPr lang="de" sz="1200"/>
              <a:t>Hackerangriff</a:t>
            </a:r>
            <a:endParaRPr sz="1200"/>
          </a:p>
          <a:p>
            <a:pPr marL="0" lvl="0" indent="0" algn="l" rtl="0">
              <a:spcBef>
                <a:spcPts val="0"/>
              </a:spcBef>
              <a:spcAft>
                <a:spcPts val="0"/>
              </a:spcAft>
              <a:buNone/>
            </a:pPr>
            <a:r>
              <a:rPr lang="de" sz="1200"/>
              <a:t>schnelle Isolation der betroffenen Geräte, kaum Auswirkungen</a:t>
            </a:r>
            <a:endParaRPr sz="1200"/>
          </a:p>
          <a:p>
            <a:pPr marL="0" lvl="0" indent="0" algn="l" rtl="0">
              <a:spcBef>
                <a:spcPts val="0"/>
              </a:spcBef>
              <a:spcAft>
                <a:spcPts val="0"/>
              </a:spcAft>
              <a:buNone/>
            </a:pPr>
            <a:endParaRPr/>
          </a:p>
        </p:txBody>
      </p:sp>
      <p:sp>
        <p:nvSpPr>
          <p:cNvPr id="110" name="Google Shape;110;p19"/>
          <p:cNvSpPr/>
          <p:nvPr/>
        </p:nvSpPr>
        <p:spPr>
          <a:xfrm rot="-2519889" flipH="1">
            <a:off x="2605915" y="3074709"/>
            <a:ext cx="1284100" cy="1332332"/>
          </a:xfrm>
          <a:prstGeom prst="round2DiagRect">
            <a:avLst>
              <a:gd name="adj1" fmla="val 16667"/>
              <a:gd name="adj2" fmla="val 0"/>
            </a:avLst>
          </a:prstGeom>
          <a:solidFill>
            <a:srgbClr val="FFFFFF"/>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de"/>
              <a:t>12.10.2023 </a:t>
            </a:r>
            <a:endParaRPr/>
          </a:p>
          <a:p>
            <a:pPr marL="0" lvl="0" indent="0" algn="l" rtl="0">
              <a:spcBef>
                <a:spcPts val="0"/>
              </a:spcBef>
              <a:spcAft>
                <a:spcPts val="0"/>
              </a:spcAft>
              <a:buNone/>
            </a:pPr>
            <a:r>
              <a:rPr lang="de" b="1"/>
              <a:t>Stadt Köln</a:t>
            </a:r>
            <a:endParaRPr b="1"/>
          </a:p>
          <a:p>
            <a:pPr marL="0" lvl="0" indent="0" algn="l" rtl="0">
              <a:spcBef>
                <a:spcPts val="0"/>
              </a:spcBef>
              <a:spcAft>
                <a:spcPts val="0"/>
              </a:spcAft>
              <a:buNone/>
            </a:pPr>
            <a:endParaRPr/>
          </a:p>
          <a:p>
            <a:pPr marL="0" lvl="0" indent="0" algn="l" rtl="0">
              <a:spcBef>
                <a:spcPts val="0"/>
              </a:spcBef>
              <a:spcAft>
                <a:spcPts val="0"/>
              </a:spcAft>
              <a:buNone/>
            </a:pPr>
            <a:r>
              <a:rPr lang="de" sz="1200"/>
              <a:t>DDoS-Angriff</a:t>
            </a:r>
            <a:endParaRPr sz="1200"/>
          </a:p>
          <a:p>
            <a:pPr marL="0" lvl="0" indent="0" algn="l" rtl="0">
              <a:spcBef>
                <a:spcPts val="0"/>
              </a:spcBef>
              <a:spcAft>
                <a:spcPts val="0"/>
              </a:spcAft>
              <a:buNone/>
            </a:pPr>
            <a:r>
              <a:rPr lang="de" sz="1200"/>
              <a:t>Serverausfälle</a:t>
            </a:r>
            <a:endParaRPr sz="1200"/>
          </a:p>
        </p:txBody>
      </p:sp>
      <p:sp>
        <p:nvSpPr>
          <p:cNvPr id="111" name="Google Shape;111;p19"/>
          <p:cNvSpPr/>
          <p:nvPr/>
        </p:nvSpPr>
        <p:spPr>
          <a:xfrm rot="-2519675" flipH="1">
            <a:off x="1532741" y="1214934"/>
            <a:ext cx="1387767" cy="1136683"/>
          </a:xfrm>
          <a:prstGeom prst="round2DiagRect">
            <a:avLst>
              <a:gd name="adj1" fmla="val 16667"/>
              <a:gd name="adj2" fmla="val 0"/>
            </a:avLst>
          </a:prstGeom>
          <a:solidFill>
            <a:srgbClr val="FFFFFF"/>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de"/>
              <a:t>02.10.2023 </a:t>
            </a:r>
            <a:endParaRPr/>
          </a:p>
          <a:p>
            <a:pPr marL="0" lvl="0" indent="0" algn="l" rtl="0">
              <a:spcBef>
                <a:spcPts val="0"/>
              </a:spcBef>
              <a:spcAft>
                <a:spcPts val="0"/>
              </a:spcAft>
              <a:buNone/>
            </a:pPr>
            <a:r>
              <a:rPr lang="de" b="1"/>
              <a:t>Stadt Essen</a:t>
            </a:r>
            <a:endParaRPr b="1"/>
          </a:p>
          <a:p>
            <a:pPr marL="0" lvl="0" indent="0" algn="l" rtl="0">
              <a:spcBef>
                <a:spcPts val="0"/>
              </a:spcBef>
              <a:spcAft>
                <a:spcPts val="0"/>
              </a:spcAft>
              <a:buNone/>
            </a:pPr>
            <a:endParaRPr/>
          </a:p>
          <a:p>
            <a:pPr marL="0" lvl="0" indent="0" algn="l" rtl="0">
              <a:spcBef>
                <a:spcPts val="0"/>
              </a:spcBef>
              <a:spcAft>
                <a:spcPts val="0"/>
              </a:spcAft>
              <a:buNone/>
            </a:pPr>
            <a:r>
              <a:rPr lang="de" sz="1200"/>
              <a:t>Hackerangriff</a:t>
            </a:r>
            <a:endParaRPr sz="1200"/>
          </a:p>
          <a:p>
            <a:pPr marL="0" lvl="0" indent="0" algn="l" rtl="0">
              <a:spcBef>
                <a:spcPts val="0"/>
              </a:spcBef>
              <a:spcAft>
                <a:spcPts val="0"/>
              </a:spcAft>
              <a:buNone/>
            </a:pPr>
            <a:endParaRPr/>
          </a:p>
        </p:txBody>
      </p:sp>
      <p:sp>
        <p:nvSpPr>
          <p:cNvPr id="112" name="Google Shape;112;p19"/>
          <p:cNvSpPr/>
          <p:nvPr/>
        </p:nvSpPr>
        <p:spPr>
          <a:xfrm rot="-2518574" flipH="1">
            <a:off x="4649751" y="3132574"/>
            <a:ext cx="1512061" cy="1472503"/>
          </a:xfrm>
          <a:prstGeom prst="round2DiagRect">
            <a:avLst>
              <a:gd name="adj1" fmla="val 16667"/>
              <a:gd name="adj2" fmla="val 0"/>
            </a:avLst>
          </a:prstGeom>
          <a:solidFill>
            <a:srgbClr val="FFFFFF"/>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de"/>
              <a:t>18.03.2024 </a:t>
            </a:r>
            <a:endParaRPr/>
          </a:p>
          <a:p>
            <a:pPr marL="0" lvl="0" indent="0" algn="l" rtl="0">
              <a:spcBef>
                <a:spcPts val="0"/>
              </a:spcBef>
              <a:spcAft>
                <a:spcPts val="0"/>
              </a:spcAft>
              <a:buNone/>
            </a:pPr>
            <a:r>
              <a:rPr lang="de" b="1"/>
              <a:t>Stadt Essen</a:t>
            </a:r>
            <a:endParaRPr b="1"/>
          </a:p>
          <a:p>
            <a:pPr marL="0" lvl="0" indent="0" algn="l" rtl="0">
              <a:spcBef>
                <a:spcPts val="0"/>
              </a:spcBef>
              <a:spcAft>
                <a:spcPts val="0"/>
              </a:spcAft>
              <a:buNone/>
            </a:pPr>
            <a:endParaRPr/>
          </a:p>
          <a:p>
            <a:pPr marL="0" lvl="0" indent="0" algn="l" rtl="0">
              <a:spcBef>
                <a:spcPts val="0"/>
              </a:spcBef>
              <a:spcAft>
                <a:spcPts val="0"/>
              </a:spcAft>
              <a:buNone/>
            </a:pPr>
            <a:r>
              <a:rPr lang="de" sz="1200"/>
              <a:t>Netzwerkstörung</a:t>
            </a:r>
            <a:endParaRPr sz="1200"/>
          </a:p>
          <a:p>
            <a:pPr marL="0" lvl="0" indent="0" algn="l" rtl="0">
              <a:spcBef>
                <a:spcPts val="0"/>
              </a:spcBef>
              <a:spcAft>
                <a:spcPts val="0"/>
              </a:spcAft>
              <a:buNone/>
            </a:pPr>
            <a:r>
              <a:rPr lang="de" sz="1200"/>
              <a:t>Ursache nicht genannt</a:t>
            </a:r>
            <a:endParaRPr sz="1200"/>
          </a:p>
        </p:txBody>
      </p:sp>
      <p:sp>
        <p:nvSpPr>
          <p:cNvPr id="113" name="Google Shape;113;p19"/>
          <p:cNvSpPr/>
          <p:nvPr/>
        </p:nvSpPr>
        <p:spPr>
          <a:xfrm rot="-2518527" flipH="1">
            <a:off x="6996192" y="3113072"/>
            <a:ext cx="1519710" cy="1645007"/>
          </a:xfrm>
          <a:prstGeom prst="round2DiagRect">
            <a:avLst>
              <a:gd name="adj1" fmla="val 16667"/>
              <a:gd name="adj2" fmla="val 0"/>
            </a:avLst>
          </a:prstGeom>
          <a:solidFill>
            <a:srgbClr val="FFFFFF"/>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de"/>
              <a:t>Mai 2024 </a:t>
            </a:r>
            <a:endParaRPr/>
          </a:p>
          <a:p>
            <a:pPr marL="0" lvl="0" indent="0" algn="l" rtl="0">
              <a:spcBef>
                <a:spcPts val="0"/>
              </a:spcBef>
              <a:spcAft>
                <a:spcPts val="0"/>
              </a:spcAft>
              <a:buNone/>
            </a:pPr>
            <a:r>
              <a:rPr lang="de" b="1"/>
              <a:t>Stadt Kamp-Lintfort</a:t>
            </a:r>
            <a:endParaRPr b="1"/>
          </a:p>
          <a:p>
            <a:pPr marL="0" lvl="0" indent="0" algn="l" rtl="0">
              <a:spcBef>
                <a:spcPts val="0"/>
              </a:spcBef>
              <a:spcAft>
                <a:spcPts val="0"/>
              </a:spcAft>
              <a:buNone/>
            </a:pPr>
            <a:endParaRPr/>
          </a:p>
          <a:p>
            <a:pPr marL="0" lvl="0" indent="0" algn="l" rtl="0">
              <a:spcBef>
                <a:spcPts val="0"/>
              </a:spcBef>
              <a:spcAft>
                <a:spcPts val="0"/>
              </a:spcAft>
              <a:buNone/>
            </a:pPr>
            <a:r>
              <a:rPr lang="de" sz="1200"/>
              <a:t>Phishing-Mails “im Namen des Bürgermeisters”</a:t>
            </a:r>
            <a:endParaRPr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1000"/>
                                        <p:tgtEl>
                                          <p:spTgt spid="106"/>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2" presetClass="entr" presetSubtype="4" fill="hold" nodeType="afterEffect">
                                  <p:stCondLst>
                                    <p:cond delay="0"/>
                                  </p:stCondLst>
                                  <p:childTnLst>
                                    <p:set>
                                      <p:cBhvr>
                                        <p:cTn id="10" dur="1" fill="hold">
                                          <p:stCondLst>
                                            <p:cond delay="0"/>
                                          </p:stCondLst>
                                        </p:cTn>
                                        <p:tgtEl>
                                          <p:spTgt spid="108"/>
                                        </p:tgtEl>
                                        <p:attrNameLst>
                                          <p:attrName>style.visibility</p:attrName>
                                        </p:attrNameLst>
                                      </p:cBhvr>
                                      <p:to>
                                        <p:strVal val="visible"/>
                                      </p:to>
                                    </p:set>
                                    <p:anim calcmode="lin" valueType="num">
                                      <p:cBhvr additive="base">
                                        <p:cTn id="11" dur="1000"/>
                                        <p:tgtEl>
                                          <p:spTgt spid="108"/>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1" fill="hold" nodeType="clickEffect">
                                  <p:stCondLst>
                                    <p:cond delay="0"/>
                                  </p:stCondLst>
                                  <p:childTnLst>
                                    <p:set>
                                      <p:cBhvr>
                                        <p:cTn id="15" dur="1" fill="hold">
                                          <p:stCondLst>
                                            <p:cond delay="0"/>
                                          </p:stCondLst>
                                        </p:cTn>
                                        <p:tgtEl>
                                          <p:spTgt spid="111"/>
                                        </p:tgtEl>
                                        <p:attrNameLst>
                                          <p:attrName>style.visibility</p:attrName>
                                        </p:attrNameLst>
                                      </p:cBhvr>
                                      <p:to>
                                        <p:strVal val="visible"/>
                                      </p:to>
                                    </p:set>
                                    <p:anim calcmode="lin" valueType="num">
                                      <p:cBhvr additive="base">
                                        <p:cTn id="16" dur="1000"/>
                                        <p:tgtEl>
                                          <p:spTgt spid="1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10"/>
                                        </p:tgtEl>
                                        <p:attrNameLst>
                                          <p:attrName>style.visibility</p:attrName>
                                        </p:attrNameLst>
                                      </p:cBhvr>
                                      <p:to>
                                        <p:strVal val="visible"/>
                                      </p:to>
                                    </p:set>
                                    <p:anim calcmode="lin" valueType="num">
                                      <p:cBhvr additive="base">
                                        <p:cTn id="21" dur="1000"/>
                                        <p:tgtEl>
                                          <p:spTgt spid="11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1" fill="hold" nodeType="clickEffect">
                                  <p:stCondLst>
                                    <p:cond delay="0"/>
                                  </p:stCondLst>
                                  <p:childTnLst>
                                    <p:set>
                                      <p:cBhvr>
                                        <p:cTn id="25" dur="1" fill="hold">
                                          <p:stCondLst>
                                            <p:cond delay="0"/>
                                          </p:stCondLst>
                                        </p:cTn>
                                        <p:tgtEl>
                                          <p:spTgt spid="109"/>
                                        </p:tgtEl>
                                        <p:attrNameLst>
                                          <p:attrName>style.visibility</p:attrName>
                                        </p:attrNameLst>
                                      </p:cBhvr>
                                      <p:to>
                                        <p:strVal val="visible"/>
                                      </p:to>
                                    </p:set>
                                    <p:anim calcmode="lin" valueType="num">
                                      <p:cBhvr additive="base">
                                        <p:cTn id="26" dur="1000"/>
                                        <p:tgtEl>
                                          <p:spTgt spid="10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12"/>
                                        </p:tgtEl>
                                        <p:attrNameLst>
                                          <p:attrName>style.visibility</p:attrName>
                                        </p:attrNameLst>
                                      </p:cBhvr>
                                      <p:to>
                                        <p:strVal val="visible"/>
                                      </p:to>
                                    </p:set>
                                    <p:anim calcmode="lin" valueType="num">
                                      <p:cBhvr additive="base">
                                        <p:cTn id="31" dur="1000"/>
                                        <p:tgtEl>
                                          <p:spTgt spid="112"/>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1" fill="hold" nodeType="clickEffect">
                                  <p:stCondLst>
                                    <p:cond delay="0"/>
                                  </p:stCondLst>
                                  <p:childTnLst>
                                    <p:set>
                                      <p:cBhvr>
                                        <p:cTn id="35" dur="1" fill="hold">
                                          <p:stCondLst>
                                            <p:cond delay="0"/>
                                          </p:stCondLst>
                                        </p:cTn>
                                        <p:tgtEl>
                                          <p:spTgt spid="107"/>
                                        </p:tgtEl>
                                        <p:attrNameLst>
                                          <p:attrName>style.visibility</p:attrName>
                                        </p:attrNameLst>
                                      </p:cBhvr>
                                      <p:to>
                                        <p:strVal val="visible"/>
                                      </p:to>
                                    </p:set>
                                    <p:anim calcmode="lin" valueType="num">
                                      <p:cBhvr additive="base">
                                        <p:cTn id="36" dur="1000"/>
                                        <p:tgtEl>
                                          <p:spTgt spid="10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13"/>
                                        </p:tgtEl>
                                        <p:attrNameLst>
                                          <p:attrName>style.visibility</p:attrName>
                                        </p:attrNameLst>
                                      </p:cBhvr>
                                      <p:to>
                                        <p:strVal val="visible"/>
                                      </p:to>
                                    </p:set>
                                    <p:anim calcmode="lin" valueType="num">
                                      <p:cBhvr additive="base">
                                        <p:cTn id="41" dur="1000"/>
                                        <p:tgtEl>
                                          <p:spTgt spid="1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0"/>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de"/>
              <a:t>IKT-Sicherheitsarchitektur Stadtverwaltung Berlin</a:t>
            </a:r>
            <a:endParaRPr/>
          </a:p>
        </p:txBody>
      </p:sp>
      <p:sp>
        <p:nvSpPr>
          <p:cNvPr id="119" name="Google Shape;119;p20"/>
          <p:cNvSpPr/>
          <p:nvPr/>
        </p:nvSpPr>
        <p:spPr>
          <a:xfrm>
            <a:off x="1533158" y="1887750"/>
            <a:ext cx="2104200" cy="998100"/>
          </a:xfrm>
          <a:prstGeom prst="chevron">
            <a:avLst>
              <a:gd name="adj" fmla="val 50000"/>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de" sz="1300" b="1">
                <a:solidFill>
                  <a:schemeClr val="dk2"/>
                </a:solidFill>
                <a:latin typeface="Roboto"/>
                <a:ea typeface="Roboto"/>
                <a:cs typeface="Roboto"/>
                <a:sym typeface="Roboto"/>
              </a:rPr>
              <a:t>Schulungen</a:t>
            </a:r>
            <a:endParaRPr sz="1300" b="1">
              <a:solidFill>
                <a:schemeClr val="dk2"/>
              </a:solidFill>
              <a:latin typeface="Roboto"/>
              <a:ea typeface="Roboto"/>
              <a:cs typeface="Roboto"/>
              <a:sym typeface="Roboto"/>
            </a:endParaRPr>
          </a:p>
        </p:txBody>
      </p:sp>
      <p:sp>
        <p:nvSpPr>
          <p:cNvPr id="120" name="Google Shape;120;p20"/>
          <p:cNvSpPr/>
          <p:nvPr/>
        </p:nvSpPr>
        <p:spPr>
          <a:xfrm>
            <a:off x="159575" y="1887750"/>
            <a:ext cx="1800600" cy="998100"/>
          </a:xfrm>
          <a:prstGeom prst="homePlate">
            <a:avLst>
              <a:gd name="adj" fmla="val 50000"/>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de" sz="1300" b="1">
                <a:solidFill>
                  <a:schemeClr val="dk2"/>
                </a:solidFill>
                <a:latin typeface="Roboto"/>
                <a:ea typeface="Roboto"/>
                <a:cs typeface="Roboto"/>
                <a:sym typeface="Roboto"/>
              </a:rPr>
              <a:t>Sicherheits-</a:t>
            </a:r>
            <a:endParaRPr sz="1300" b="1">
              <a:solidFill>
                <a:schemeClr val="dk2"/>
              </a:solidFill>
              <a:latin typeface="Roboto"/>
              <a:ea typeface="Roboto"/>
              <a:cs typeface="Roboto"/>
              <a:sym typeface="Roboto"/>
            </a:endParaRPr>
          </a:p>
          <a:p>
            <a:pPr marL="0" lvl="0" indent="0" algn="ctr" rtl="0">
              <a:lnSpc>
                <a:spcPct val="115000"/>
              </a:lnSpc>
              <a:spcBef>
                <a:spcPts val="0"/>
              </a:spcBef>
              <a:spcAft>
                <a:spcPts val="0"/>
              </a:spcAft>
              <a:buNone/>
            </a:pPr>
            <a:r>
              <a:rPr lang="de" sz="1300" b="1">
                <a:solidFill>
                  <a:schemeClr val="dk2"/>
                </a:solidFill>
                <a:latin typeface="Roboto"/>
                <a:ea typeface="Roboto"/>
                <a:cs typeface="Roboto"/>
                <a:sym typeface="Roboto"/>
              </a:rPr>
              <a:t>richtlinien</a:t>
            </a:r>
            <a:endParaRPr sz="1300" b="1">
              <a:solidFill>
                <a:schemeClr val="dk2"/>
              </a:solidFill>
              <a:latin typeface="Roboto"/>
              <a:ea typeface="Roboto"/>
              <a:cs typeface="Roboto"/>
              <a:sym typeface="Roboto"/>
            </a:endParaRPr>
          </a:p>
        </p:txBody>
      </p:sp>
      <p:sp>
        <p:nvSpPr>
          <p:cNvPr id="121" name="Google Shape;121;p20"/>
          <p:cNvSpPr/>
          <p:nvPr/>
        </p:nvSpPr>
        <p:spPr>
          <a:xfrm>
            <a:off x="6874307" y="1887750"/>
            <a:ext cx="2161800" cy="998100"/>
          </a:xfrm>
          <a:prstGeom prst="chevron">
            <a:avLst>
              <a:gd name="adj" fmla="val 50000"/>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sz="1300" b="1">
                <a:solidFill>
                  <a:schemeClr val="dk2"/>
                </a:solidFill>
                <a:latin typeface="Roboto"/>
                <a:ea typeface="Roboto"/>
                <a:cs typeface="Roboto"/>
                <a:sym typeface="Roboto"/>
              </a:rPr>
              <a:t>regelmäßige Updates</a:t>
            </a:r>
            <a:endParaRPr sz="1300" b="1">
              <a:solidFill>
                <a:schemeClr val="dk2"/>
              </a:solidFill>
              <a:latin typeface="Roboto"/>
              <a:ea typeface="Roboto"/>
              <a:cs typeface="Roboto"/>
              <a:sym typeface="Roboto"/>
            </a:endParaRPr>
          </a:p>
        </p:txBody>
      </p:sp>
      <p:sp>
        <p:nvSpPr>
          <p:cNvPr id="122" name="Google Shape;122;p20"/>
          <p:cNvSpPr/>
          <p:nvPr/>
        </p:nvSpPr>
        <p:spPr>
          <a:xfrm>
            <a:off x="4799624" y="1887750"/>
            <a:ext cx="2501700" cy="998100"/>
          </a:xfrm>
          <a:prstGeom prst="chevron">
            <a:avLst>
              <a:gd name="adj" fmla="val 50000"/>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sz="1300" b="1">
                <a:solidFill>
                  <a:schemeClr val="dk2"/>
                </a:solidFill>
                <a:latin typeface="Roboto"/>
                <a:ea typeface="Roboto"/>
                <a:cs typeface="Roboto"/>
                <a:sym typeface="Roboto"/>
              </a:rPr>
              <a:t>Verschlüsselung</a:t>
            </a:r>
            <a:endParaRPr sz="1300" b="1">
              <a:solidFill>
                <a:schemeClr val="dk2"/>
              </a:solidFill>
              <a:latin typeface="Roboto"/>
              <a:ea typeface="Roboto"/>
              <a:cs typeface="Roboto"/>
              <a:sym typeface="Roboto"/>
            </a:endParaRPr>
          </a:p>
        </p:txBody>
      </p:sp>
      <p:sp>
        <p:nvSpPr>
          <p:cNvPr id="123" name="Google Shape;123;p20"/>
          <p:cNvSpPr/>
          <p:nvPr/>
        </p:nvSpPr>
        <p:spPr>
          <a:xfrm>
            <a:off x="3210341" y="1887750"/>
            <a:ext cx="2016300" cy="998100"/>
          </a:xfrm>
          <a:prstGeom prst="chevron">
            <a:avLst>
              <a:gd name="adj" fmla="val 50000"/>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sz="1300" b="1">
                <a:solidFill>
                  <a:schemeClr val="dk2"/>
                </a:solidFill>
                <a:latin typeface="Roboto"/>
                <a:ea typeface="Roboto"/>
                <a:cs typeface="Roboto"/>
                <a:sym typeface="Roboto"/>
              </a:rPr>
              <a:t>Zugangs-</a:t>
            </a:r>
            <a:endParaRPr sz="1300" b="1">
              <a:solidFill>
                <a:schemeClr val="dk2"/>
              </a:solidFill>
              <a:latin typeface="Roboto"/>
              <a:ea typeface="Roboto"/>
              <a:cs typeface="Roboto"/>
              <a:sym typeface="Roboto"/>
            </a:endParaRPr>
          </a:p>
          <a:p>
            <a:pPr marL="0" lvl="0" indent="0" algn="ctr" rtl="0">
              <a:spcBef>
                <a:spcPts val="0"/>
              </a:spcBef>
              <a:spcAft>
                <a:spcPts val="0"/>
              </a:spcAft>
              <a:buNone/>
            </a:pPr>
            <a:r>
              <a:rPr lang="de" sz="1300" b="1">
                <a:solidFill>
                  <a:schemeClr val="dk2"/>
                </a:solidFill>
                <a:latin typeface="Roboto"/>
                <a:ea typeface="Roboto"/>
                <a:cs typeface="Roboto"/>
                <a:sym typeface="Roboto"/>
              </a:rPr>
              <a:t>kontrollen</a:t>
            </a:r>
            <a:endParaRPr sz="1300" b="1">
              <a:solidFill>
                <a:schemeClr val="dk2"/>
              </a:solidFill>
              <a:latin typeface="Roboto"/>
              <a:ea typeface="Roboto"/>
              <a:cs typeface="Roboto"/>
              <a:sym typeface="Roboto"/>
            </a:endParaRPr>
          </a:p>
        </p:txBody>
      </p:sp>
      <p:sp>
        <p:nvSpPr>
          <p:cNvPr id="124" name="Google Shape;124;p20"/>
          <p:cNvSpPr txBox="1">
            <a:spLocks noGrp="1"/>
          </p:cNvSpPr>
          <p:nvPr>
            <p:ph type="body" idx="1"/>
          </p:nvPr>
        </p:nvSpPr>
        <p:spPr>
          <a:xfrm>
            <a:off x="387900" y="3364850"/>
            <a:ext cx="8368200" cy="12363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Clr>
                <a:schemeClr val="dk1"/>
              </a:buClr>
              <a:buSzPts val="852"/>
              <a:buFont typeface="Arial"/>
              <a:buNone/>
            </a:pPr>
            <a:r>
              <a:rPr lang="de" sz="1400" b="1" u="sng">
                <a:solidFill>
                  <a:schemeClr val="dk1"/>
                </a:solidFill>
              </a:rPr>
              <a:t>Ziel</a:t>
            </a:r>
            <a:r>
              <a:rPr lang="de" sz="1400" b="1">
                <a:solidFill>
                  <a:schemeClr val="dk1"/>
                </a:solidFill>
              </a:rPr>
              <a:t>:</a:t>
            </a:r>
            <a:r>
              <a:rPr lang="de" sz="1400">
                <a:solidFill>
                  <a:schemeClr val="dk1"/>
                </a:solidFill>
              </a:rPr>
              <a:t> </a:t>
            </a:r>
            <a:endParaRPr sz="1400">
              <a:solidFill>
                <a:schemeClr val="dk1"/>
              </a:solidFill>
            </a:endParaRPr>
          </a:p>
          <a:p>
            <a:pPr marL="0" lvl="0" indent="0" algn="l" rtl="0">
              <a:lnSpc>
                <a:spcPct val="105000"/>
              </a:lnSpc>
              <a:spcBef>
                <a:spcPts val="1200"/>
              </a:spcBef>
              <a:spcAft>
                <a:spcPts val="0"/>
              </a:spcAft>
              <a:buClr>
                <a:schemeClr val="dk1"/>
              </a:buClr>
              <a:buSzPts val="852"/>
              <a:buFont typeface="Arial"/>
              <a:buNone/>
            </a:pPr>
            <a:r>
              <a:rPr lang="de" sz="1400">
                <a:solidFill>
                  <a:schemeClr val="dk1"/>
                </a:solidFill>
              </a:rPr>
              <a:t>Sicherstellen, dass alle öffentlichen Einrichtungen Berlins </a:t>
            </a:r>
            <a:r>
              <a:rPr lang="de" sz="1400" b="1">
                <a:solidFill>
                  <a:schemeClr val="dk1"/>
                </a:solidFill>
              </a:rPr>
              <a:t>sicher arbeiten</a:t>
            </a:r>
            <a:r>
              <a:rPr lang="de" sz="1400">
                <a:solidFill>
                  <a:schemeClr val="dk1"/>
                </a:solidFill>
              </a:rPr>
              <a:t> und gut </a:t>
            </a:r>
            <a:r>
              <a:rPr lang="de" sz="1400" b="1">
                <a:solidFill>
                  <a:schemeClr val="dk1"/>
                </a:solidFill>
              </a:rPr>
              <a:t>zusammenarbeiten</a:t>
            </a:r>
            <a:r>
              <a:rPr lang="de" sz="1400">
                <a:solidFill>
                  <a:schemeClr val="dk1"/>
                </a:solidFill>
              </a:rPr>
              <a:t>, um </a:t>
            </a:r>
            <a:r>
              <a:rPr lang="de" sz="1400" b="1">
                <a:solidFill>
                  <a:schemeClr val="dk1"/>
                </a:solidFill>
              </a:rPr>
              <a:t>Daten und Systeme zu schützen</a:t>
            </a:r>
            <a:r>
              <a:rPr lang="de" sz="1400">
                <a:solidFill>
                  <a:schemeClr val="dk1"/>
                </a:solidFill>
              </a:rPr>
              <a:t>.</a:t>
            </a:r>
            <a:endParaRPr sz="1400">
              <a:solidFill>
                <a:schemeClr val="dk1"/>
              </a:solidFill>
            </a:endParaRPr>
          </a:p>
          <a:p>
            <a:pPr marL="0" lvl="0" indent="0" algn="l" rtl="0">
              <a:lnSpc>
                <a:spcPct val="105000"/>
              </a:lnSpc>
              <a:spcBef>
                <a:spcPts val="1200"/>
              </a:spcBef>
              <a:spcAft>
                <a:spcPts val="0"/>
              </a:spcAft>
              <a:buSzPts val="852"/>
              <a:buNone/>
            </a:pPr>
            <a:endParaRPr sz="14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1"/>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de" dirty="0"/>
              <a:t>Modul 2: </a:t>
            </a:r>
            <a:endParaRPr dirty="0"/>
          </a:p>
          <a:p>
            <a:pPr marL="0" lvl="0" indent="0" algn="ctr" rtl="0">
              <a:spcBef>
                <a:spcPts val="0"/>
              </a:spcBef>
              <a:spcAft>
                <a:spcPts val="0"/>
              </a:spcAft>
              <a:buNone/>
            </a:pPr>
            <a:r>
              <a:rPr lang="de" dirty="0"/>
              <a:t>Sichere Passwörter und Authentifizierung</a:t>
            </a:r>
            <a:endParaRPr dirty="0"/>
          </a:p>
        </p:txBody>
      </p:sp>
    </p:spTree>
  </p:cSld>
  <p:clrMapOvr>
    <a:masterClrMapping/>
  </p:clrMapOvr>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4329</Words>
  <Application>Microsoft Office PowerPoint</Application>
  <PresentationFormat>Bildschirmpräsentation (16:9)</PresentationFormat>
  <Paragraphs>389</Paragraphs>
  <Slides>29</Slides>
  <Notes>29</Notes>
  <HiddenSlides>1</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29</vt:i4>
      </vt:variant>
    </vt:vector>
  </HeadingPairs>
  <TitlesOfParts>
    <vt:vector size="35" baseType="lpstr">
      <vt:lpstr>Arial</vt:lpstr>
      <vt:lpstr>Roboto</vt:lpstr>
      <vt:lpstr>Roboto Slab</vt:lpstr>
      <vt:lpstr>Inter</vt:lpstr>
      <vt:lpstr>ui-sans-serif</vt:lpstr>
      <vt:lpstr>Marina</vt:lpstr>
      <vt:lpstr>PAUL  Vorlage Schulung</vt:lpstr>
      <vt:lpstr>Module: </vt:lpstr>
      <vt:lpstr>Modul 1:  Einführung in die IT-Sicherheit</vt:lpstr>
      <vt:lpstr>6 Gründe für IT-Sicherheit</vt:lpstr>
      <vt:lpstr>Erfolgreiche Cyberangriffe auf den ö.D.</vt:lpstr>
      <vt:lpstr>Zentrale Lehren aus beiden Angriffen</vt:lpstr>
      <vt:lpstr>Alles weit weg!??</vt:lpstr>
      <vt:lpstr>IKT-Sicherheitsarchitektur Stadtverwaltung Berlin</vt:lpstr>
      <vt:lpstr>Modul 2:  Sichere Passwörter und Authentifizierung</vt:lpstr>
      <vt:lpstr>Passwortsicherheit </vt:lpstr>
      <vt:lpstr>Erstellung sicherer Passwörter </vt:lpstr>
      <vt:lpstr>Quiz</vt:lpstr>
      <vt:lpstr>Passwortmanager</vt:lpstr>
      <vt:lpstr>Multifaktor-Authentifizierung</vt:lpstr>
      <vt:lpstr>Modul 3:  Umgang mit Wechseldatenträgern</vt:lpstr>
      <vt:lpstr>LIVE-Demo</vt:lpstr>
      <vt:lpstr>Lessons Learned</vt:lpstr>
      <vt:lpstr>Modul 4: Social Engineering und Manipulation </vt:lpstr>
      <vt:lpstr>Phishing Mails</vt:lpstr>
      <vt:lpstr>Phising Mail Merkmale</vt:lpstr>
      <vt:lpstr>Weitere Social Engineering Angriffe</vt:lpstr>
      <vt:lpstr>Modul 5: Datensicherheit </vt:lpstr>
      <vt:lpstr>Verschlüsselung von Dateien und Festplatten</vt:lpstr>
      <vt:lpstr>Backups von Dateien</vt:lpstr>
      <vt:lpstr>Sicherheit im Homeoffice</vt:lpstr>
      <vt:lpstr>Modul 6:  Reaktion auf IT-Sicherheitsvorfälle</vt:lpstr>
      <vt:lpstr>PowerPoint-Präsentation</vt:lpstr>
      <vt:lpstr>PowerPoint-Präsentation</vt:lpstr>
      <vt:lpstr>Vielen Dank für Ihre Aufmerksamkeit!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Fabian Bas</cp:lastModifiedBy>
  <cp:revision>1</cp:revision>
  <dcterms:modified xsi:type="dcterms:W3CDTF">2025-01-29T16:15:56Z</dcterms:modified>
</cp:coreProperties>
</file>